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8"/>
  </p:notesMasterIdLst>
  <p:sldIdLst>
    <p:sldId id="308" r:id="rId2"/>
    <p:sldId id="256" r:id="rId3"/>
    <p:sldId id="261" r:id="rId4"/>
    <p:sldId id="263" r:id="rId5"/>
    <p:sldId id="262" r:id="rId6"/>
    <p:sldId id="264" r:id="rId7"/>
    <p:sldId id="265" r:id="rId8"/>
    <p:sldId id="259" r:id="rId9"/>
    <p:sldId id="267"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81" r:id="rId23"/>
    <p:sldId id="282" r:id="rId24"/>
    <p:sldId id="283" r:id="rId25"/>
    <p:sldId id="279" r:id="rId26"/>
    <p:sldId id="280"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14" r:id="rId52"/>
    <p:sldId id="315" r:id="rId53"/>
    <p:sldId id="309" r:id="rId54"/>
    <p:sldId id="310" r:id="rId55"/>
    <p:sldId id="311" r:id="rId56"/>
    <p:sldId id="312" r:id="rId57"/>
    <p:sldId id="313" r:id="rId58"/>
    <p:sldId id="316" r:id="rId59"/>
    <p:sldId id="317" r:id="rId60"/>
    <p:sldId id="318" r:id="rId61"/>
    <p:sldId id="319" r:id="rId62"/>
    <p:sldId id="320" r:id="rId63"/>
    <p:sldId id="321" r:id="rId64"/>
    <p:sldId id="322" r:id="rId65"/>
    <p:sldId id="323" r:id="rId66"/>
    <p:sldId id="325" r:id="rId67"/>
    <p:sldId id="324" r:id="rId68"/>
    <p:sldId id="326" r:id="rId69"/>
    <p:sldId id="327" r:id="rId70"/>
    <p:sldId id="328" r:id="rId71"/>
    <p:sldId id="329" r:id="rId72"/>
    <p:sldId id="330" r:id="rId73"/>
    <p:sldId id="331" r:id="rId74"/>
    <p:sldId id="332" r:id="rId75"/>
    <p:sldId id="333" r:id="rId76"/>
    <p:sldId id="334" r:id="rId77"/>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8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A181BB-A0E0-4407-9A8B-74F0D2204C4E}" type="datetimeFigureOut">
              <a:rPr lang="pl-PL" smtClean="0"/>
              <a:pPr/>
              <a:t>2014-12-11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3885A5-43AA-43F2-BF3A-BB0635785C1D}"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Na stronie głównej portalu </a:t>
            </a:r>
            <a:r>
              <a:rPr lang="pl-PL" dirty="0" err="1" smtClean="0"/>
              <a:t>www.twojeprawko.com.pl</a:t>
            </a:r>
            <a:r>
              <a:rPr lang="pl-PL" dirty="0" smtClean="0"/>
              <a:t> kliknij w przycisk „zarejestruj się” znajdujący się</a:t>
            </a:r>
            <a:r>
              <a:rPr lang="pl-PL" baseline="0" dirty="0" smtClean="0"/>
              <a:t> w górnym prawym rogu.</a:t>
            </a:r>
            <a:endParaRPr lang="pl-PL" dirty="0" smtClean="0"/>
          </a:p>
          <a:p>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harmonogram jazd wprowadzamy godziny w jakich pracują nasi instruktorzy, natomiast na</a:t>
            </a:r>
            <a:r>
              <a:rPr lang="pl-PL" baseline="0" dirty="0" smtClean="0"/>
              <a:t> kalendarzu zaznaczamy dni wolne od pracy.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11</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użytkownicy</a:t>
            </a:r>
            <a:r>
              <a:rPr lang="pl-PL" baseline="0" dirty="0" smtClean="0"/>
              <a:t> nadajemy uprawnienia poszczególnym użytkownikom naszej aplikacji oraz zaznaczamy zakres uprawnień do poszczególnych opcji programu.</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12</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dane firmy prosimy uzupełnić pozostałe pola teleadresowe nie wypełnione podczas rejestracji.</a:t>
            </a:r>
            <a:r>
              <a:rPr lang="pl-PL" baseline="0" dirty="0" smtClean="0"/>
              <a:t> Możemy również wstawić logo szkoły jak również możemy zamieścić reklamę szkoły </a:t>
            </a:r>
            <a:r>
              <a:rPr lang="pl-PL" baseline="0" dirty="0" err="1" smtClean="0"/>
              <a:t>premium</a:t>
            </a:r>
            <a:r>
              <a:rPr lang="pl-PL" baseline="0" dirty="0" smtClean="0"/>
              <a:t> wyróżniającą naszą szkołę na pierwszej stronie Portalu.</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13</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Kolejnym krokiem jest uzupełnienie cenników kursów podstawowych</a:t>
            </a:r>
            <a:r>
              <a:rPr lang="pl-PL" baseline="0" dirty="0" smtClean="0"/>
              <a:t> i uzupełniających obowiązujących w naszej szkole jazdy.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14</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instruktorzy uzupełniamy dane kadry instruktorskiej naszej szkoły</a:t>
            </a:r>
            <a:r>
              <a:rPr lang="pl-PL" baseline="0" dirty="0" smtClean="0"/>
              <a:t> jazdy.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15</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uprawnienia uzupełniamy numer instruktora, ważność legitymacji</a:t>
            </a:r>
            <a:r>
              <a:rPr lang="pl-PL" baseline="0" dirty="0" smtClean="0"/>
              <a:t> i kategorie na jakie może szkolić..</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16</a:t>
            </a:fld>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a:t>
            </a:r>
            <a:r>
              <a:rPr lang="pl-PL" baseline="0" dirty="0" smtClean="0"/>
              <a:t> poniższym oknie uzupełniamy stawki wynagrodzeń dla konkretnego instruktora – pomoże to później programowi obliczyć wynagrodzenie miesięczne i wystawić rachunek.</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17</a:t>
            </a:fld>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 dodaniu pierwszego instruktora</a:t>
            </a:r>
            <a:r>
              <a:rPr lang="pl-PL" baseline="0" dirty="0" smtClean="0"/>
              <a:t> możemy dodać następnego i następnego... (prosimy powtórzyć procedurę z ostatnich 3 slajdów)</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18</a:t>
            </a:fld>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Kolejnym krokiem jest dodanie pojazdów, które wykorzystujemy do szkoleń w naszej szkole jazdy. Uzupełniamy poszczególne pola – jest to ważne ponieważ na podstawie</a:t>
            </a:r>
            <a:r>
              <a:rPr lang="pl-PL" baseline="0" dirty="0" smtClean="0"/>
              <a:t> tych danych aplikacja będzie nam przypominała o zbliżającym się przeglądzie czy też końcu ubezpieczenia.</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19</a:t>
            </a:fld>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 zapisaniu</a:t>
            </a:r>
            <a:r>
              <a:rPr lang="pl-PL" baseline="0" dirty="0" smtClean="0"/>
              <a:t> pojazdu do bazy otrzymujemy dostęp do dwóch zakładek „Naprawy i eksploatacja”, oraz „Tankowania” gdzie możemy zapisywać wszystko to co jest związane z naszym pojazdem. Aplikacja na bieżąco podsumuje nam koszty eksploatacji naszego pojazdu.</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20</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oknie logowania wybieramy zarejestruj się jako OSK</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a:t>
            </a:fld>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tankowania uzupełniamy zatankowane paliwo – mamy tu również narzędzie filtrowania za którego pomocą</a:t>
            </a:r>
            <a:r>
              <a:rPr lang="pl-PL" baseline="0" dirty="0" smtClean="0"/>
              <a:t> możemy się dowiedzieć ile paliwa zatankowaliśmy w np. danym miesiącu.</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21</a:t>
            </a:fld>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Aby móc</a:t>
            </a:r>
            <a:r>
              <a:rPr lang="pl-PL" baseline="0" dirty="0" smtClean="0"/>
              <a:t> zapisywać kursantów na jazdy do konkretnych instruktorów musimy ustalić grafiki ich pracy. Służy do tego przycisk – „Generuj”</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22</a:t>
            </a:fld>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Tak wygląda pusty grafik</a:t>
            </a:r>
            <a:r>
              <a:rPr lang="pl-PL" baseline="0" dirty="0" smtClean="0"/>
              <a:t> wygenerowany po naciśnięciu w poprzednim kroku przycisku - „Generuj”. Kolejnym krokiem który musimy wykonać jest wypełnienie grafiku jazd. Do jednego pojazdu możemy przydzielić dowolną liczbę obsługujących do instruktorów.</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23</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Poniżej prezentujemy</a:t>
            </a:r>
            <a:r>
              <a:rPr lang="pl-PL" baseline="0" dirty="0" smtClean="0"/>
              <a:t> wypełniony (na dwa pierwsze tygodnie Grudnia) grafik jazd dla 3 instruktorów obsługujących Toyotę </a:t>
            </a:r>
            <a:r>
              <a:rPr lang="pl-PL" baseline="0" dirty="0" err="1" smtClean="0"/>
              <a:t>Yaris</a:t>
            </a:r>
            <a:r>
              <a:rPr lang="pl-PL" baseline="0" dirty="0" smtClean="0"/>
              <a:t> </a:t>
            </a:r>
            <a:r>
              <a:rPr lang="pl-PL" baseline="0" dirty="0" err="1" smtClean="0"/>
              <a:t>nr</a:t>
            </a:r>
            <a:r>
              <a:rPr lang="pl-PL" baseline="0" dirty="0" smtClean="0"/>
              <a:t>. 1. Aby wypełnić następne tygodnie  zaznaczamy dowolne godziny w poszczególnych dniach w zależności od dostępności instruktorów pracujących w szkole jazdy.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24</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kursy służy do wprowadzania dat rozpoczęcia poszczególnych kursów w szkoły jazdy. Aplikacja automatycznie nada numer kolejnego kursu.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25</a:t>
            </a:fld>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tym momencie mamy już skonfigurowaną całą aplikację do obsługi kursantów w szkole</a:t>
            </a:r>
            <a:r>
              <a:rPr lang="pl-PL" baseline="0" dirty="0" smtClean="0"/>
              <a:t> jazdy i możemy zaczynać codzienną pracę. Zaczniemy ją od dodania nowego kursanta.</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26</a:t>
            </a:fld>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Dodając nowego kursanta do naszej szkoły musimy uzupełnić</a:t>
            </a:r>
            <a:r>
              <a:rPr lang="pl-PL" baseline="0" dirty="0" smtClean="0"/>
              <a:t> jego dane teleadresowe – przedstawia to część pierwsza widoku – „Dane kursanta i kursu”, oraz musimy wybrać rodzaj kursu na jaki się kursant zapisał – „Podstawowy”’ lub „Uzupełniający”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27</a:t>
            </a:fld>
            <a:endParaRPr 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baseline="0" dirty="0" smtClean="0"/>
              <a:t>Część druga widoku – „Dane kursanta i kursu”, wymaga od nas wybrania kategorii na jaką się kursant zapisuje i numeru kursu, oraz jeżeli chcemy udzielamy mu ulgi, lub rabatu od ceny kursu z naszego cennika. Na koniec naciskamy „zapisz i przejdź do płatności”</a:t>
            </a:r>
            <a:endParaRPr lang="pl-PL" dirty="0" smtClean="0"/>
          </a:p>
          <a:p>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28</a:t>
            </a:fld>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Jeżeli poprawnie wpisaliśmy wszystkie dane aplikacja potwierdzi nam to komunikatem na</a:t>
            </a:r>
            <a:r>
              <a:rPr lang="pl-PL" baseline="0" dirty="0" smtClean="0"/>
              <a:t> zielonym pasku – „Poprawnie zapisano”. W zakładce „Płatności kursanta” możemy zarejestrować wpłaty od kursanta. UWAGA! Wpłaty dokonywane </a:t>
            </a:r>
            <a:r>
              <a:rPr lang="pl-PL" baseline="0" dirty="0" err="1" smtClean="0"/>
              <a:t>on-line</a:t>
            </a:r>
            <a:r>
              <a:rPr lang="pl-PL" baseline="0" dirty="0" smtClean="0"/>
              <a:t> BEZPOŚREDNIO POPRZEZ Portal automatycznie dopisują się do konta kursanta.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29</a:t>
            </a:fld>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Poniżej przedstawiamy widok „Dodaj wpłatę”, do którego dostęp uzyskujemy poprzez przycisk „zarejestruj wpłatę” na poprzednim widoku. W tym oknie wybieramy rodzaj dokumentu fiskalnego</a:t>
            </a:r>
            <a:r>
              <a:rPr lang="pl-PL" baseline="0" dirty="0" smtClean="0"/>
              <a:t> (domyślnie jest ustawiony paragon), oraz wpisujemy kwotę którą kursant wpłaca, na koniec naciskamy zapisz.</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30</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Prosimy wypełnić wszystkie pola dotyczące rejestracji i danych ośrodka, oraz zaznaczyć akceptację regulaminu i zgodę na przetwarzanie danych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a:t>
            </a:fld>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„Płatności kursanta” mamy przedstawione wszelkie informacje o wpłacanych przez kursanta należnościach za kursy</a:t>
            </a:r>
            <a:r>
              <a:rPr lang="pl-PL" baseline="0" dirty="0" smtClean="0"/>
              <a:t> podstawowe i uzupełniające</a:t>
            </a:r>
            <a:r>
              <a:rPr lang="pl-PL" dirty="0" smtClean="0"/>
              <a:t>. Dodatkowo jeżeli</a:t>
            </a:r>
            <a:r>
              <a:rPr lang="pl-PL" baseline="0" dirty="0" smtClean="0"/>
              <a:t> kursant opóźnia się z zapłatą aplikacja automatycznie wysyła mu przypomnienia.</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31</a:t>
            </a:fld>
            <a:endParaRPr lang="pl-P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Poprzez zakładkę „Zaświadczenia i druki” możemy wydrukować naszemu kursantowi</a:t>
            </a:r>
            <a:r>
              <a:rPr lang="pl-PL" baseline="0" dirty="0" smtClean="0"/>
              <a:t> kartę jazd, umowę i regulamin, arkusz egzaminacyjny, a na zakończenie kursu możemy wydrukować zaświadczenie.</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32</a:t>
            </a:fld>
            <a:endParaRPr lang="pl-P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Jeżeli już mamy zapisanych kursantów możemy automatycznie nadać im pozycję w książce ewidencji naszego ośrodka. Należy zaznaczyć komu nadajemy</a:t>
            </a:r>
            <a:r>
              <a:rPr lang="pl-PL" baseline="0" dirty="0" smtClean="0"/>
              <a:t> pozycję i nacisnąć zaznaczony na czerwono przycisk.</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33</a:t>
            </a:fld>
            <a:endParaRPr lang="pl-P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jazdy możemy umawiać kursantów</a:t>
            </a:r>
            <a:r>
              <a:rPr lang="pl-PL" baseline="0" dirty="0" smtClean="0"/>
              <a:t> na jazdy. Informacja o umówionej jeździe zostanie wysłana automatycznie do kursanta. Dodatkowo każdy kursant, który zaloguje się na Portalu </a:t>
            </a:r>
            <a:r>
              <a:rPr lang="pl-PL" baseline="0" dirty="0" err="1" smtClean="0"/>
              <a:t>TwojePrawko</a:t>
            </a:r>
            <a:r>
              <a:rPr lang="pl-PL" baseline="0" dirty="0" smtClean="0"/>
              <a:t>, </a:t>
            </a:r>
            <a:r>
              <a:rPr lang="pl-PL" b="1" baseline="0" dirty="0" smtClean="0">
                <a:solidFill>
                  <a:srgbClr val="FF0000"/>
                </a:solidFill>
              </a:rPr>
              <a:t>może sam umawiać się na jazdy </a:t>
            </a:r>
            <a:r>
              <a:rPr lang="pl-PL" baseline="0" dirty="0" smtClean="0"/>
              <a:t>bez dzwonienia do instruktora i przeszkadzania mu.</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34</a:t>
            </a:fld>
            <a:endParaRPr lang="pl-P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Aby zarezerwować jazdę uzupełniającą wystarczy kliknąć myszą w wybraną godzinę i zapisać pesel kursanta (jeżeli był to kursant z naszej szkoły reszta pól wypełni się automatycznie) i nacisnąć zapisz. Każdy kursant zalogowany na Portalu </a:t>
            </a:r>
            <a:r>
              <a:rPr lang="pl-PL" sz="1200" b="1" dirty="0" smtClean="0">
                <a:solidFill>
                  <a:srgbClr val="FF0000"/>
                </a:solidFill>
              </a:rPr>
              <a:t>może sam umawiać się na jazdy </a:t>
            </a:r>
            <a:r>
              <a:rPr lang="pl-PL" sz="1200" b="1" dirty="0" err="1" smtClean="0">
                <a:solidFill>
                  <a:srgbClr val="FF0000"/>
                </a:solidFill>
              </a:rPr>
              <a:t>on-line</a:t>
            </a:r>
            <a:r>
              <a:rPr lang="pl-PL" sz="1200" b="1" dirty="0" smtClean="0">
                <a:solidFill>
                  <a:srgbClr val="FF0000"/>
                </a:solidFill>
              </a:rPr>
              <a:t> </a:t>
            </a:r>
            <a:r>
              <a:rPr lang="pl-PL" sz="1200" dirty="0" smtClean="0"/>
              <a:t>bez dzwonienia do instruktora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35</a:t>
            </a:fld>
            <a:endParaRPr lang="pl-P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„Rezerwacja” mamy podgląd na wolne i zajęte godziny jazdy na każdym pojeździe w szkole jazdy. W tym widoku bardzo łatwo możemy przyjmować nowe rezerwacje od naszych kursantów.</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36</a:t>
            </a:fld>
            <a:endParaRPr lang="pl-P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„Realizacja” przedstawia nam zrealizowane</a:t>
            </a:r>
            <a:r>
              <a:rPr lang="pl-PL" baseline="0" dirty="0" smtClean="0"/>
              <a:t> godziny jazdy przez wszystkich naszych kursantów. Mamy tu do dyspozycji mechanizmy filtrowania, pozwalające nam wysortować kursantów po kategorii, rodzaju kursu numerze czy też nazwisku. Wygodny mechanizm edycji przeniesie nas od razu do konta kursanta </a:t>
            </a:r>
            <a:r>
              <a:rPr lang="pl-PL" sz="1200" dirty="0" smtClean="0"/>
              <a:t>(zaznaczony na czerwono)</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37</a:t>
            </a:fld>
            <a:endParaRPr lang="pl-P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„Rozliczenie instruktora” mamy</a:t>
            </a:r>
            <a:r>
              <a:rPr lang="pl-PL" baseline="0" dirty="0" smtClean="0"/>
              <a:t> na bieżąco podgląd z przejechanych przez instruktora godzin jazd i kilometrów, oraz ze zrealizowanych godzin wykładów.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38</a:t>
            </a:fld>
            <a:endParaRPr 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„Podsumowanie” podaje nam na bieżąco informacje o:</a:t>
            </a:r>
            <a:r>
              <a:rPr lang="pl-PL" baseline="0" dirty="0" smtClean="0"/>
              <a:t> przepracowanych godzinach naszych instruktorów, przejeżdżonych godzinach pojazdów, średniej ilości kilometrów przejechanych z kursantem na jednej lekcji jazdy, zatankowanym paliwie.</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39</a:t>
            </a:fld>
            <a:endParaRPr 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kursy pozwala nam dodatkowo po rozpoczęciu zajęć na kursie - wygenerować raport o rozpoczęciu kursu,</a:t>
            </a:r>
            <a:r>
              <a:rPr lang="pl-PL" baseline="0" dirty="0" smtClean="0"/>
              <a:t> który każda szkoła musi przesłać do starostwa powiatowego.</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40</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Poniższe okno przedstawia poprawnie</a:t>
            </a:r>
            <a:r>
              <a:rPr lang="pl-PL" baseline="0" dirty="0" smtClean="0"/>
              <a:t> wprowadzone dane do wszystkich pól wymaganych podczas rejestracji.</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a:t>
            </a:fld>
            <a:endParaRPr 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a:t>
            </a:r>
            <a:r>
              <a:rPr lang="pl-PL" baseline="0" dirty="0" smtClean="0"/>
              <a:t> „Płatności” zawiera szereg informacji finansowych dotyczących szkoły jazdy. Otwarta zakładka bilans dzienny przedstawia zestawienie przyjętych pieniędzy w dniu 10-12-2014, służy ona m.in. do rozliczenia pracownika z utargu w danym dniu.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41</a:t>
            </a:fld>
            <a:endParaRPr 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„Bilans całościowy” przedstawia zestawienie przychodów oraz wydatków w całym miesiącu. Możemy się po niej szybko zorientować czy dany miesiąc przyniósł dochód czy stratę.</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42</a:t>
            </a:fld>
            <a:endParaRPr lang="pl-P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„Bilans kursów” przedstawia</a:t>
            </a:r>
            <a:r>
              <a:rPr lang="pl-PL" baseline="0" dirty="0" smtClean="0"/>
              <a:t> nam bilans poszczególnych kursów w naszym ośrodku szkoleń.</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43</a:t>
            </a:fld>
            <a:endParaRPr lang="pl-P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a:t>
            </a:r>
            <a:r>
              <a:rPr lang="pl-PL" baseline="0" dirty="0" smtClean="0"/>
              <a:t> „Płatności kursantów” przedstawia nam wniesione wpłaty przez wszystkich naszych kursantów, oraz ich zaległości wobec OSK. Mamy tu również narzędzie pozwalające bezpośrednio przejść do konta kursanta.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44</a:t>
            </a:fld>
            <a:endParaRPr lang="pl-P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„Płace” </a:t>
            </a:r>
            <a:r>
              <a:rPr lang="pl-PL" dirty="0" smtClean="0">
                <a:solidFill>
                  <a:srgbClr val="FF0000"/>
                </a:solidFill>
              </a:rPr>
              <a:t>UZUPEŁNIANA AUTOMATYCZNIE</a:t>
            </a:r>
            <a:r>
              <a:rPr lang="pl-PL" baseline="0" dirty="0" smtClean="0">
                <a:solidFill>
                  <a:srgbClr val="FF0000"/>
                </a:solidFill>
              </a:rPr>
              <a:t> </a:t>
            </a:r>
            <a:r>
              <a:rPr lang="pl-PL" dirty="0" smtClean="0"/>
              <a:t>pozwala nam rozliczyć instruktorów pracujących w naszym OSK i wystawić dla nich rachunki. Listy płac możemy również wydrukować.</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45</a:t>
            </a:fld>
            <a:endParaRPr lang="pl-P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„Zaświadczenia” mamy rejestr wszystkich wydanych zaświadczeń przez nasz OSK, oraz inteligentny</a:t>
            </a:r>
            <a:r>
              <a:rPr lang="pl-PL" baseline="0" dirty="0" smtClean="0"/>
              <a:t> panel filtrowania, który pomoże wyfiltrować nam zaświadczenia po kategorii, numerze książki, instruktorze, lub dacie wydania. – bardzo przydatna opcja szczególnie podczas kontroli w OSK.</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46</a:t>
            </a:fld>
            <a:endParaRPr lang="pl-P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a:t>
            </a:r>
            <a:r>
              <a:rPr lang="pl-PL" baseline="0" dirty="0" smtClean="0"/>
              <a:t> „Książka Ewidencji” </a:t>
            </a:r>
            <a:r>
              <a:rPr lang="pl-PL" baseline="0" dirty="0" smtClean="0">
                <a:solidFill>
                  <a:srgbClr val="FF0000"/>
                </a:solidFill>
              </a:rPr>
              <a:t>PROWADZONA NA BIEŻĄCO I AUTOMATYCZNIE przez aplikację </a:t>
            </a:r>
            <a:r>
              <a:rPr lang="pl-PL" baseline="0" dirty="0" smtClean="0"/>
              <a:t>pozwala nam na kontrolowanie zapisów dotyczących wszystkich kursantów w naszej szkole jazdy. Możemy ją oczywiście filtrować i drukować i w każdym momencie przesłać, lub przedstawić urzędnikowi kontrolującemu nasz OSK.</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47</a:t>
            </a:fld>
            <a:endParaRPr lang="pl-P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Zakładka „Druki” zawiera wszelkie potrzebne druki do pracy w naszym OSK. Każda szkoła może również dodawać swoje dokumenty,</a:t>
            </a:r>
            <a:r>
              <a:rPr lang="pl-PL" baseline="0" dirty="0" smtClean="0"/>
              <a:t> które są jej potrzebne.</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48</a:t>
            </a:fld>
            <a:endParaRPr lang="pl-P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Program do obsługi szkoły jazdy zawiera również pocztę e-mail, poprzez którą w szybki sposób</a:t>
            </a:r>
            <a:r>
              <a:rPr lang="pl-PL" baseline="0" dirty="0" smtClean="0"/>
              <a:t> i </a:t>
            </a:r>
            <a:r>
              <a:rPr lang="pl-PL" b="1" baseline="0" dirty="0" smtClean="0"/>
              <a:t>niezależny od serwerów pocztowych </a:t>
            </a:r>
            <a:r>
              <a:rPr lang="pl-PL" baseline="0" dirty="0" smtClean="0"/>
              <a:t>możemy kontaktować się z instruktorami, bądź kursantami naszej szkoły jazdy.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49</a:t>
            </a:fld>
            <a:endParaRPr lang="pl-P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programie pocztowym mamy również edytowalne szablony z komunikatami, które aplikacja automatycznie wyśle do naszych kursantów, przypominające im o płatnościach, terminie jazd bądź terminie egzaminu.</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50</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Poniższe okno przedstawia widok po utworzeniu konta użytkownika. Kolejnym</a:t>
            </a:r>
            <a:r>
              <a:rPr lang="pl-PL" baseline="0" dirty="0" smtClean="0"/>
              <a:t> krokiem jest odebranie wiadomości aktywacyjnej e-mail w poczcie internetowej.</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a:t>
            </a:fld>
            <a:endParaRPr lang="pl-P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Każda szkoła która funkcjonuje</a:t>
            </a:r>
            <a:r>
              <a:rPr lang="pl-PL" baseline="0" dirty="0" smtClean="0"/>
              <a:t> na Portalu </a:t>
            </a:r>
            <a:r>
              <a:rPr lang="pl-PL" baseline="0" dirty="0" err="1" smtClean="0"/>
              <a:t>TwojePrawko</a:t>
            </a:r>
            <a:r>
              <a:rPr lang="pl-PL" baseline="0" dirty="0" smtClean="0"/>
              <a:t> może zamieścić swoją reklamę </a:t>
            </a:r>
            <a:r>
              <a:rPr lang="pl-PL" baseline="0" dirty="0" err="1" smtClean="0"/>
              <a:t>premium</a:t>
            </a:r>
            <a:r>
              <a:rPr lang="pl-PL" baseline="0" dirty="0" smtClean="0"/>
              <a:t> na pierwszej stronie portalu w tzw. </a:t>
            </a:r>
            <a:r>
              <a:rPr lang="pl-PL" baseline="0" dirty="0" err="1" smtClean="0"/>
              <a:t>slajderze</a:t>
            </a:r>
            <a:r>
              <a:rPr lang="pl-PL" baseline="0" dirty="0" smtClean="0"/>
              <a:t>, w którym reklamy szkół przewijają się na bieżąco. Kursant po kliknięciu w wybraną reklamę może od razu zapisać się na kurs w wybranej szkole.</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53</a:t>
            </a:fld>
            <a:endParaRPr lang="pl-P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Poniższe okno przedstawia widok który kursant zobaczy po kliknięciu reklamy wybranej szkoły w </a:t>
            </a:r>
            <a:r>
              <a:rPr lang="pl-PL" dirty="0" err="1" smtClean="0"/>
              <a:t>slajderze</a:t>
            </a:r>
            <a:r>
              <a:rPr lang="pl-PL" dirty="0" smtClean="0"/>
              <a:t>. Korzystając z zaznaczonych strzałkami przycisków</a:t>
            </a:r>
            <a:r>
              <a:rPr lang="pl-PL" baseline="0" dirty="0" smtClean="0"/>
              <a:t> kursant może zapisać się bezpośrednio do wybranej szkoły jazdy.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54</a:t>
            </a:fld>
            <a:endParaRPr lang="pl-P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Do wybranej szkoły kursant może się zapisać również poprzez naciśnięcie przycisku</a:t>
            </a:r>
            <a:r>
              <a:rPr lang="pl-PL" baseline="0" dirty="0" smtClean="0"/>
              <a:t> więcej na liście „Szczególnie polecanych Szkół Jazdy”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55</a:t>
            </a:fld>
            <a:endParaRPr lang="pl-P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 wpisaniu</a:t>
            </a:r>
            <a:r>
              <a:rPr lang="pl-PL" baseline="0" dirty="0" smtClean="0"/>
              <a:t> nazwy miasta w wyszukiwarce kursant od razu otrzymuje listę szkół jazdy a w niej … (zobacz następny slajd)</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56</a:t>
            </a:fld>
            <a:endParaRPr lang="pl-P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Lista „Szczególnie Polecanych Szkół Jazdy”. </a:t>
            </a:r>
            <a:r>
              <a:rPr lang="pl-PL" dirty="0" smtClean="0">
                <a:solidFill>
                  <a:srgbClr val="FF0000"/>
                </a:solidFill>
              </a:rPr>
              <a:t>WARTO</a:t>
            </a:r>
            <a:r>
              <a:rPr lang="pl-PL" baseline="0" dirty="0" smtClean="0">
                <a:solidFill>
                  <a:srgbClr val="FF0000"/>
                </a:solidFill>
              </a:rPr>
              <a:t> BYĆ NA TEJ LIŚCIE - PONIEWAŻ DAJE NAM TO DOSTĘP DO NOWYCH KURSANTÓW, którzy jak pokazują statystyki chętniej wybierają takie szkoły jazdy.</a:t>
            </a:r>
            <a:endParaRPr lang="pl-PL" dirty="0">
              <a:solidFill>
                <a:srgbClr val="FF0000"/>
              </a:solidFill>
            </a:endParaRPr>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57</a:t>
            </a:fld>
            <a:endParaRPr lang="pl-P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Wybieramy Szkołę Jazdy ze </a:t>
            </a:r>
            <a:r>
              <a:rPr lang="pl-PL" dirty="0" err="1" smtClean="0"/>
              <a:t>slajdera</a:t>
            </a:r>
            <a:r>
              <a:rPr lang="pl-PL" baseline="0" dirty="0" smtClean="0"/>
              <a:t> lub z listy szczególnie polecanych szkół</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59</a:t>
            </a:fld>
            <a:endParaRPr lang="pl-P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Następnie wybiera kategorię,</a:t>
            </a:r>
            <a:r>
              <a:rPr lang="pl-PL" baseline="0" dirty="0" smtClean="0"/>
              <a:t> oraz datę rozpoczęcia kursu – automatycznie zostaje mu podany koszt kursu</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60</a:t>
            </a:fld>
            <a:endParaRPr lang="pl-P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…otwiera mu się okno „Płatności” gdzie musi</a:t>
            </a:r>
            <a:r>
              <a:rPr lang="pl-PL" baseline="0" dirty="0" smtClean="0"/>
              <a:t> uzupełnić dane </a:t>
            </a:r>
            <a:r>
              <a:rPr lang="pl-PL" baseline="0" dirty="0" err="1" smtClean="0"/>
              <a:t>tele-adresowe</a:t>
            </a:r>
            <a:r>
              <a:rPr lang="pl-PL" baseline="0" dirty="0" smtClean="0"/>
              <a:t> i nacisnąć przycisk „Potwierdzam”</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61</a:t>
            </a:fld>
            <a:endParaRPr lang="pl-P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ostatnim</a:t>
            </a:r>
            <a:r>
              <a:rPr lang="pl-PL" baseline="0" dirty="0" smtClean="0"/>
              <a:t> oknie dokonuje poprzez system „</a:t>
            </a:r>
            <a:r>
              <a:rPr lang="pl-PL" baseline="0" dirty="0" err="1" smtClean="0"/>
              <a:t>dotpay</a:t>
            </a:r>
            <a:r>
              <a:rPr lang="pl-PL" baseline="0" dirty="0" smtClean="0"/>
              <a:t>” zapłaty za wybrany kurs. Pieniądze automatycznie wędrują do wybranej Szkoły Jazdy a kursant otrzymuje na maila potwierdzenie zapisu i zaproszenie od Szkoły Jazdy na rozpoczęcie szkolenia.</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62</a:t>
            </a:fld>
            <a:endParaRPr lang="pl-P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Kursant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64</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 odebraniu wiadomości e-mail należy kliknąć w podany link aby aktywować</a:t>
            </a:r>
            <a:r>
              <a:rPr lang="pl-PL" baseline="0" dirty="0" smtClean="0"/>
              <a:t> konto użytkownika.</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7</a:t>
            </a:fld>
            <a:endParaRPr lang="pl-P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 wybraniu kategorii prawa jazdy i daty otwiera</a:t>
            </a:r>
            <a:r>
              <a:rPr lang="pl-PL" baseline="0" dirty="0" smtClean="0"/>
              <a:t> mu się kalendarz z dostępnymi godzinami instruktora </a:t>
            </a:r>
            <a:r>
              <a:rPr lang="pl-PL" dirty="0" smtClean="0"/>
              <a:t>w którym zaznacza interesujące go godziny (kolor niebieski) i naciska przycisk – „Dodaj”</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65</a:t>
            </a:fld>
            <a:endParaRPr lang="pl-P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Automatycznie otrzymuje informację od Aplikacji o zarezerwowanych godzinach i kwocie do zapłaty. Po naciśnięciu przycisku zapisz…</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66</a:t>
            </a:fld>
            <a:endParaRPr lang="pl-P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smtClean="0"/>
              <a:t>…otwiera mu się okno „Płatności” gdzie musi uzupełnić dane </a:t>
            </a:r>
            <a:r>
              <a:rPr lang="pl-PL" sz="1200" dirty="0" err="1" smtClean="0"/>
              <a:t>tele-adresowe</a:t>
            </a:r>
            <a:r>
              <a:rPr lang="pl-PL" sz="1200" dirty="0" smtClean="0"/>
              <a:t> i nacisnąć przycisk „Potwierdzam”</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67</a:t>
            </a:fld>
            <a:endParaRPr lang="pl-P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Strefie Kursanta – nasz kursant może</a:t>
            </a:r>
            <a:r>
              <a:rPr lang="pl-PL" baseline="0" dirty="0" smtClean="0"/>
              <a:t> wybrać szkolenie teoretyczne (e-learning), lub egzamin państwowy (e-testy)</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70</a:t>
            </a:fld>
            <a:endParaRPr lang="pl-P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…zostanie przeniesiony do kolejnego okna w którym wybiera to co go interesuje</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71</a:t>
            </a:fld>
            <a:endParaRPr lang="pl-P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Następnie wybiera kategorię kursu (e-learning) którego teorię</a:t>
            </a:r>
            <a:r>
              <a:rPr lang="pl-PL" baseline="0" dirty="0" smtClean="0"/>
              <a:t> chce poznać lub …</a:t>
            </a:r>
            <a:r>
              <a:rPr lang="pl-PL" dirty="0" smtClean="0"/>
              <a:t>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72</a:t>
            </a:fld>
            <a:endParaRPr lang="pl-P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 wybiera Testy z Oficjalnymi Pytaniami Egzaminacyjnymi</a:t>
            </a:r>
            <a:r>
              <a:rPr lang="pl-PL" baseline="0" dirty="0" smtClean="0"/>
              <a:t> konkretnej kategorii i …</a:t>
            </a:r>
            <a:r>
              <a:rPr lang="pl-PL" dirty="0" smtClean="0"/>
              <a:t>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73</a:t>
            </a:fld>
            <a:endParaRPr lang="pl-P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…opłaca poprzez system „</a:t>
            </a:r>
            <a:r>
              <a:rPr lang="pl-PL" dirty="0" err="1" smtClean="0"/>
              <a:t>dotpay</a:t>
            </a:r>
            <a:r>
              <a:rPr lang="pl-PL" dirty="0" smtClean="0"/>
              <a:t>” kartą kredytową lub przelewem wybrany kurs (</a:t>
            </a:r>
            <a:r>
              <a:rPr lang="pl-PL" dirty="0" err="1" smtClean="0"/>
              <a:t>e-learnigm</a:t>
            </a:r>
            <a:r>
              <a:rPr lang="pl-PL" dirty="0" smtClean="0"/>
              <a:t>) lub (e-testy). Po opłaceniu od razu uruchamia mu się dostęp i przystępuje do nauki.</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74</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Po kliknięciu</a:t>
            </a:r>
            <a:r>
              <a:rPr lang="pl-PL" baseline="0" dirty="0" smtClean="0"/>
              <a:t> linku aktywacyjnego w wiadomości mailowej konto zostanie aktywowane – co potwierdzi stosowny komunikat. </a:t>
            </a:r>
            <a:r>
              <a:rPr lang="pl-PL" sz="1200" baseline="0" dirty="0" smtClean="0"/>
              <a:t>Kolejnym krokiem jest kliknięcie przycisku – moje konto</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8</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Po</a:t>
            </a:r>
            <a:r>
              <a:rPr lang="pl-PL" baseline="0" dirty="0" smtClean="0"/>
              <a:t> kliknięciu w moje konto uzupełniamy dane w poszczególnych zakładkach: kategorie, harmonogram, użytkownicy, dane firmy.</a:t>
            </a:r>
            <a:endParaRPr lang="pl-PL" dirty="0" smtClean="0"/>
          </a:p>
          <a:p>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9</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W zakładce kategorie zaznaczamy</a:t>
            </a:r>
            <a:r>
              <a:rPr lang="pl-PL" baseline="0" dirty="0" smtClean="0"/>
              <a:t> te kategorie na która nasza szkoła jazdy prowadzi szkolenia.</a:t>
            </a:r>
            <a:r>
              <a:rPr lang="pl-PL" dirty="0" smtClean="0"/>
              <a:t> </a:t>
            </a:r>
            <a:endParaRPr lang="pl-PL" dirty="0"/>
          </a:p>
        </p:txBody>
      </p:sp>
      <p:sp>
        <p:nvSpPr>
          <p:cNvPr id="4" name="Symbol zastępczy numeru slajdu 3"/>
          <p:cNvSpPr>
            <a:spLocks noGrp="1"/>
          </p:cNvSpPr>
          <p:nvPr>
            <p:ph type="sldNum" sz="quarter" idx="10"/>
          </p:nvPr>
        </p:nvSpPr>
        <p:spPr/>
        <p:txBody>
          <a:bodyPr/>
          <a:lstStyle/>
          <a:p>
            <a:fld id="{073885A5-43AA-43F2-BF3A-BB0635785C1D}" type="slidenum">
              <a:rPr lang="pl-PL" smtClean="0"/>
              <a:pPr/>
              <a:t>10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628C3ED-21DD-409D-A5CE-59D217360535}" type="datetime1">
              <a:rPr lang="pl-PL" smtClean="0"/>
              <a:t>2014-12-11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98C8EA63-553D-44F8-AF45-679E5271B37F}" type="datetime1">
              <a:rPr lang="pl-PL" smtClean="0"/>
              <a:t>2014-12-11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E8189C40-390D-441D-BB67-B86B5AD5F3D2}" type="datetime1">
              <a:rPr lang="pl-PL" smtClean="0"/>
              <a:t>2014-12-11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9C77686-BD99-410A-BBBC-A7194CFC58A4}" type="datetime1">
              <a:rPr lang="pl-PL" smtClean="0"/>
              <a:t>2014-12-11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515C9126-6021-48F7-8E9C-0FB62BA92483}" type="datetime1">
              <a:rPr lang="pl-PL" smtClean="0"/>
              <a:t>2014-12-11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C99959AF-BE78-43C5-9F0A-2E9865261E65}" type="datetime1">
              <a:rPr lang="pl-PL" smtClean="0"/>
              <a:t>2014-12-11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48E4E848-713A-413F-95F0-FC693CE3EC3E}" type="datetime1">
              <a:rPr lang="pl-PL" smtClean="0"/>
              <a:t>2014-12-11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4C450BAD-D174-42DD-B788-2BEFB8FC143A}" type="datetime1">
              <a:rPr lang="pl-PL" smtClean="0"/>
              <a:t>2014-12-11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C214774-5A58-4D33-BACD-0005D13C7D58}" type="datetime1">
              <a:rPr lang="pl-PL" smtClean="0"/>
              <a:t>2014-12-11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456BFBC3-8B48-451E-A7A0-402ADC33DE8D}" type="datetime1">
              <a:rPr lang="pl-PL" smtClean="0"/>
              <a:t>2014-12-11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BEDD31A-E368-4774-A687-3C3F5758D208}" type="datetime1">
              <a:rPr lang="pl-PL" smtClean="0"/>
              <a:t>2014-12-11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C8E4D-63B8-499E-AE4D-371CC8D3713B}" type="datetime1">
              <a:rPr lang="pl-PL" smtClean="0"/>
              <a:t>2014-12-11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AD32C-471C-4639-B92A-7A3B1AEDE50C}"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04664"/>
            <a:ext cx="8229600" cy="2880320"/>
          </a:xfrm>
        </p:spPr>
        <p:txBody>
          <a:bodyPr>
            <a:normAutofit fontScale="90000"/>
          </a:bodyPr>
          <a:lstStyle/>
          <a:p>
            <a:r>
              <a:rPr lang="pl-PL" dirty="0" smtClean="0"/>
              <a:t>PORADNIK</a:t>
            </a:r>
            <a:br>
              <a:rPr lang="pl-PL" dirty="0" smtClean="0"/>
            </a:br>
            <a:r>
              <a:rPr lang="pl-PL" dirty="0" smtClean="0"/>
              <a:t>Jak rozpocząć pracę z</a:t>
            </a:r>
            <a:br>
              <a:rPr lang="pl-PL" dirty="0" smtClean="0"/>
            </a:br>
            <a:r>
              <a:rPr lang="pl-PL" dirty="0" smtClean="0"/>
              <a:t>APLIKACJĄ DO OBSŁUGI SZKOŁY JAZDY</a:t>
            </a:r>
            <a:br>
              <a:rPr lang="pl-PL" dirty="0" smtClean="0"/>
            </a:br>
            <a:r>
              <a:rPr lang="pl-PL" dirty="0" smtClean="0"/>
              <a:t>na Portalu </a:t>
            </a:r>
            <a:br>
              <a:rPr lang="pl-PL" dirty="0" smtClean="0"/>
            </a:br>
            <a:endParaRPr lang="pl-PL" dirty="0"/>
          </a:p>
        </p:txBody>
      </p:sp>
      <p:pic>
        <p:nvPicPr>
          <p:cNvPr id="10" name="Obraz 9" descr="logo TP - 2014png.png"/>
          <p:cNvPicPr>
            <a:picLocks noChangeAspect="1"/>
          </p:cNvPicPr>
          <p:nvPr/>
        </p:nvPicPr>
        <p:blipFill>
          <a:blip r:embed="rId2" cstate="print"/>
          <a:stretch>
            <a:fillRect/>
          </a:stretch>
        </p:blipFill>
        <p:spPr>
          <a:xfrm>
            <a:off x="2339752" y="2788104"/>
            <a:ext cx="4326499" cy="3665232"/>
          </a:xfrm>
          <a:prstGeom prst="rect">
            <a:avLst/>
          </a:prstGeom>
        </p:spPr>
      </p:pic>
      <p:sp>
        <p:nvSpPr>
          <p:cNvPr id="11" name="Prostokąt 10"/>
          <p:cNvSpPr/>
          <p:nvPr/>
        </p:nvSpPr>
        <p:spPr>
          <a:xfrm>
            <a:off x="2339752" y="6581001"/>
            <a:ext cx="4572000" cy="276999"/>
          </a:xfrm>
          <a:prstGeom prst="rect">
            <a:avLst/>
          </a:prstGeom>
        </p:spPr>
        <p:txBody>
          <a:bodyPr>
            <a:spAutoFit/>
          </a:bodyPr>
          <a:lstStyle/>
          <a:p>
            <a:r>
              <a:rPr lang="pl-PL" sz="1200" dirty="0" smtClean="0">
                <a:solidFill>
                  <a:srgbClr val="FF0000"/>
                </a:solidFill>
              </a:rPr>
              <a:t>Portal </a:t>
            </a:r>
            <a:r>
              <a:rPr lang="pl-PL" sz="1200" dirty="0" err="1" smtClean="0">
                <a:solidFill>
                  <a:srgbClr val="FF0000"/>
                </a:solidFill>
              </a:rPr>
              <a:t>TwojePrawko</a:t>
            </a:r>
            <a:r>
              <a:rPr lang="pl-PL" sz="1200" dirty="0" smtClean="0">
                <a:solidFill>
                  <a:srgbClr val="FF0000"/>
                </a:solidFill>
              </a:rPr>
              <a:t>: Kielce ul. Paderewskiego 14 tel. 0-602 309 181</a:t>
            </a:r>
            <a:endParaRPr lang="pl-PL" sz="1200" dirty="0">
              <a:solidFill>
                <a:srgbClr val="FF0000"/>
              </a:solidFill>
            </a:endParaRPr>
          </a:p>
        </p:txBody>
      </p:sp>
      <p:sp>
        <p:nvSpPr>
          <p:cNvPr id="12" name="Symbol zastępczy numeru slajdu 11"/>
          <p:cNvSpPr>
            <a:spLocks noGrp="1"/>
          </p:cNvSpPr>
          <p:nvPr>
            <p:ph type="sldNum" sz="quarter" idx="12"/>
          </p:nvPr>
        </p:nvSpPr>
        <p:spPr/>
        <p:txBody>
          <a:bodyPr/>
          <a:lstStyle/>
          <a:p>
            <a:fld id="{414AD32C-471C-4639-B92A-7A3B1AEDE50C}" type="slidenum">
              <a:rPr lang="pl-PL" smtClean="0"/>
              <a:pPr/>
              <a:t>1</a:t>
            </a:fld>
            <a:endParaRPr lang="pl-PL"/>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kategorie zaznaczamy</a:t>
            </a:r>
            <a:r>
              <a:rPr lang="pl-PL" sz="1600" baseline="0" dirty="0" smtClean="0"/>
              <a:t> te kategorie na która nasza szkoła jazdy prowadzi szkolenia.</a:t>
            </a:r>
            <a:r>
              <a:rPr lang="pl-PL" sz="1600" dirty="0" smtClean="0"/>
              <a:t> </a:t>
            </a:r>
            <a:br>
              <a:rPr lang="pl-PL" sz="1600" dirty="0" smtClean="0"/>
            </a:br>
            <a:endParaRPr lang="pl-PL" sz="1600" dirty="0"/>
          </a:p>
        </p:txBody>
      </p:sp>
      <p:pic>
        <p:nvPicPr>
          <p:cNvPr id="3" name="Obraz 2" descr="8.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10</a:t>
            </a:fld>
            <a:endParaRPr lang="pl-PL"/>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harmonogram jazd wprowadzamy godziny w jakich pracują nasi instruktorzy, natomiast na</a:t>
            </a:r>
            <a:r>
              <a:rPr lang="pl-PL" sz="1600" baseline="0" dirty="0" smtClean="0"/>
              <a:t> kalendarzu zaznaczamy dni wolne od pracy.</a:t>
            </a:r>
            <a:r>
              <a:rPr lang="pl-PL" sz="1600" dirty="0" smtClean="0"/>
              <a:t/>
            </a:r>
            <a:br>
              <a:rPr lang="pl-PL" sz="1600" dirty="0" smtClean="0"/>
            </a:br>
            <a:endParaRPr lang="pl-PL" sz="1600" dirty="0"/>
          </a:p>
        </p:txBody>
      </p:sp>
      <p:pic>
        <p:nvPicPr>
          <p:cNvPr id="4" name="Obraz 3" descr="9.jpg"/>
          <p:cNvPicPr>
            <a:picLocks noChangeAspect="1"/>
          </p:cNvPicPr>
          <p:nvPr/>
        </p:nvPicPr>
        <p:blipFill>
          <a:blip r:embed="rId3" cstate="print"/>
          <a:stretch>
            <a:fillRect/>
          </a:stretch>
        </p:blipFill>
        <p:spPr>
          <a:xfrm>
            <a:off x="0" y="791965"/>
            <a:ext cx="9144000" cy="6093419"/>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11</a:t>
            </a:fld>
            <a:endParaRPr lang="pl-PL"/>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użytkownicy</a:t>
            </a:r>
            <a:r>
              <a:rPr lang="pl-PL" sz="1600" baseline="0" dirty="0" smtClean="0"/>
              <a:t> nadajemy uprawnienia poszczególnym użytkownikom naszej aplikacji oraz zaznaczamy zakres uprawnień do poszczególnych opcji programu.</a:t>
            </a:r>
            <a:r>
              <a:rPr lang="pl-PL" sz="1600" dirty="0" smtClean="0"/>
              <a:t/>
            </a:r>
            <a:br>
              <a:rPr lang="pl-PL" sz="1600" dirty="0" smtClean="0"/>
            </a:br>
            <a:endParaRPr lang="pl-PL" sz="1600" dirty="0"/>
          </a:p>
        </p:txBody>
      </p:sp>
      <p:pic>
        <p:nvPicPr>
          <p:cNvPr id="3" name="Obraz 2" descr="10.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12</a:t>
            </a:fld>
            <a:endParaRPr lang="pl-PL"/>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dane firmy prosimy uzupełnić pozostałe pola teleadresowe nie wypełnione podczas rejestracji.</a:t>
            </a:r>
            <a:r>
              <a:rPr lang="pl-PL" sz="1600" baseline="0" dirty="0" smtClean="0"/>
              <a:t> Możemy również wstawić logo szkoły jak również możemy zamieścić reklamę szkoły </a:t>
            </a:r>
            <a:r>
              <a:rPr lang="pl-PL" sz="1600" baseline="0" dirty="0" err="1" smtClean="0"/>
              <a:t>premium</a:t>
            </a:r>
            <a:r>
              <a:rPr lang="pl-PL" sz="1600" baseline="0" dirty="0" smtClean="0"/>
              <a:t> wyróżniającą naszą szkołę na pierwszej stronie Portalu.</a:t>
            </a:r>
            <a:r>
              <a:rPr lang="pl-PL" sz="1600" dirty="0" smtClean="0"/>
              <a:t/>
            </a:r>
            <a:br>
              <a:rPr lang="pl-PL" sz="1600" dirty="0" smtClean="0"/>
            </a:br>
            <a:endParaRPr lang="pl-PL" sz="1600" dirty="0"/>
          </a:p>
        </p:txBody>
      </p:sp>
      <p:pic>
        <p:nvPicPr>
          <p:cNvPr id="3" name="Obraz 2" descr="11.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13</a:t>
            </a:fld>
            <a:endParaRPr lang="pl-PL"/>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Kolejnym krokiem jest uzupełnienie cenników kursów podstawowych</a:t>
            </a:r>
            <a:r>
              <a:rPr lang="pl-PL" sz="1600" baseline="0" dirty="0" smtClean="0"/>
              <a:t> i uzupełniających obowiązujących w naszej szkole jazdy. </a:t>
            </a:r>
            <a:r>
              <a:rPr lang="pl-PL" sz="1600" dirty="0" smtClean="0"/>
              <a:t/>
            </a:r>
            <a:br>
              <a:rPr lang="pl-PL" sz="1600" dirty="0" smtClean="0"/>
            </a:br>
            <a:endParaRPr lang="pl-PL" sz="1600" dirty="0"/>
          </a:p>
        </p:txBody>
      </p:sp>
      <p:pic>
        <p:nvPicPr>
          <p:cNvPr id="3" name="Obraz 2" descr="12.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14</a:t>
            </a:fld>
            <a:endParaRPr lang="pl-PL"/>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274638"/>
            <a:ext cx="8507288" cy="490066"/>
          </a:xfrm>
        </p:spPr>
        <p:txBody>
          <a:bodyPr>
            <a:normAutofit fontScale="90000"/>
          </a:bodyPr>
          <a:lstStyle/>
          <a:p>
            <a:r>
              <a:rPr lang="pl-PL" sz="1600" dirty="0" smtClean="0"/>
              <a:t>W zakładce instruktorzy uzupełniamy dane teleadresowe kadry instruktorskiej naszej szkoły</a:t>
            </a:r>
            <a:r>
              <a:rPr lang="pl-PL" sz="1600" baseline="0" dirty="0" smtClean="0"/>
              <a:t> jazdy,</a:t>
            </a:r>
            <a:r>
              <a:rPr lang="pl-PL" sz="1600" dirty="0" smtClean="0"/>
              <a:t> następnie przechodzimy do uprawnień. Należy pamiętać również o wybraniu koloru etykiety dla poszczególnych instruktorów</a:t>
            </a:r>
            <a:br>
              <a:rPr lang="pl-PL" sz="1600" dirty="0" smtClean="0"/>
            </a:br>
            <a:endParaRPr lang="pl-PL" sz="1600" dirty="0"/>
          </a:p>
        </p:txBody>
      </p:sp>
      <p:pic>
        <p:nvPicPr>
          <p:cNvPr id="3" name="Obraz 2" descr="13.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15</a:t>
            </a:fld>
            <a:endParaRPr lang="pl-PL"/>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uprawnienia uzupełniamy numer instruktora, ważność legitymacji</a:t>
            </a:r>
            <a:r>
              <a:rPr lang="pl-PL" sz="1600" baseline="0" dirty="0" smtClean="0"/>
              <a:t> i kategorie na jakie może szkolić</a:t>
            </a:r>
            <a:r>
              <a:rPr lang="pl-PL" sz="1600" baseline="0" dirty="0" smtClean="0"/>
              <a:t>.</a:t>
            </a:r>
            <a:r>
              <a:rPr lang="pl-PL" sz="1600" dirty="0" smtClean="0"/>
              <a:t/>
            </a:r>
            <a:br>
              <a:rPr lang="pl-PL" sz="1600" dirty="0" smtClean="0"/>
            </a:br>
            <a:endParaRPr lang="pl-PL" sz="1600" dirty="0"/>
          </a:p>
        </p:txBody>
      </p:sp>
      <p:pic>
        <p:nvPicPr>
          <p:cNvPr id="3" name="Obraz 2" descr="14.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16</a:t>
            </a:fld>
            <a:endParaRPr lang="pl-PL"/>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poniższym oknie uzupełniamy stawki wynagrodzeń dla konkretnego instruktora – pomoże to później programowi obliczyć wynagrodzenie miesięczne i wystawić rachunek.</a:t>
            </a:r>
            <a:br>
              <a:rPr lang="pl-PL" sz="1600" dirty="0" smtClean="0"/>
            </a:br>
            <a:endParaRPr lang="pl-PL" sz="1600" dirty="0"/>
          </a:p>
        </p:txBody>
      </p:sp>
      <p:pic>
        <p:nvPicPr>
          <p:cNvPr id="3" name="Obraz 2" descr="15.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17</a:t>
            </a:fld>
            <a:endParaRPr lang="pl-PL"/>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Po dodaniu pierwszego instruktora możemy dodać następnego i następnego... (prosimy powtórzyć procedurę z ostatnich 3 slajdów)</a:t>
            </a:r>
            <a:br>
              <a:rPr lang="pl-PL" sz="1600" dirty="0" smtClean="0"/>
            </a:br>
            <a:endParaRPr lang="pl-PL" sz="1600" dirty="0"/>
          </a:p>
        </p:txBody>
      </p:sp>
      <p:pic>
        <p:nvPicPr>
          <p:cNvPr id="3" name="Obraz 2" descr="16.jpg"/>
          <p:cNvPicPr>
            <a:picLocks noChangeAspect="1"/>
          </p:cNvPicPr>
          <p:nvPr/>
        </p:nvPicPr>
        <p:blipFill>
          <a:blip r:embed="rId3" cstate="print"/>
          <a:stretch>
            <a:fillRect/>
          </a:stretch>
        </p:blipFill>
        <p:spPr>
          <a:xfrm>
            <a:off x="0" y="791965"/>
            <a:ext cx="9144000" cy="6093419"/>
          </a:xfrm>
          <a:prstGeom prst="rect">
            <a:avLst/>
          </a:prstGeom>
        </p:spPr>
      </p:pic>
      <p:sp>
        <p:nvSpPr>
          <p:cNvPr id="4" name="Elipsa 3"/>
          <p:cNvSpPr/>
          <p:nvPr/>
        </p:nvSpPr>
        <p:spPr>
          <a:xfrm>
            <a:off x="1763688" y="3429000"/>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18</a:t>
            </a:fld>
            <a:endParaRPr lang="pl-PL"/>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Kolejnym krokiem jest dodanie pojazdów, które wykorzystujemy do szkoleń w naszej szkole jazdy. Uzupełniamy poszczególne pola – jest to ważne ponieważ na podstawie tych danych aplikacja będzie nam przypominała o zbliżającym się przeglądzie czy też końcu ubezpieczenia.</a:t>
            </a:r>
            <a:br>
              <a:rPr lang="pl-PL" sz="1600" dirty="0" smtClean="0"/>
            </a:br>
            <a:endParaRPr lang="pl-PL" sz="1600" dirty="0"/>
          </a:p>
        </p:txBody>
      </p:sp>
      <p:pic>
        <p:nvPicPr>
          <p:cNvPr id="4" name="Obraz 3" descr="17.jpg"/>
          <p:cNvPicPr>
            <a:picLocks noChangeAspect="1"/>
          </p:cNvPicPr>
          <p:nvPr/>
        </p:nvPicPr>
        <p:blipFill>
          <a:blip r:embed="rId3" cstate="print"/>
          <a:stretch>
            <a:fillRect/>
          </a:stretch>
        </p:blipFill>
        <p:spPr>
          <a:xfrm>
            <a:off x="0" y="791965"/>
            <a:ext cx="9144000" cy="6093419"/>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19</a:t>
            </a:fld>
            <a:endParaRPr lang="pl-PL"/>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57200" y="274638"/>
            <a:ext cx="8229600" cy="562074"/>
          </a:xfrm>
        </p:spPr>
        <p:txBody>
          <a:bodyPr>
            <a:noAutofit/>
          </a:bodyPr>
          <a:lstStyle/>
          <a:p>
            <a:r>
              <a:rPr lang="pl-PL" sz="1600" dirty="0" smtClean="0"/>
              <a:t>Na stronie głównej portalu </a:t>
            </a:r>
            <a:r>
              <a:rPr lang="pl-PL" sz="1600" dirty="0" err="1" smtClean="0"/>
              <a:t>www.twojeprawko.com.pl</a:t>
            </a:r>
            <a:r>
              <a:rPr lang="pl-PL" sz="1600" dirty="0" smtClean="0"/>
              <a:t> kliknij w przycisk „zarejestruj się” znajdujący się</a:t>
            </a:r>
            <a:r>
              <a:rPr lang="pl-PL" sz="1600" baseline="0" dirty="0" smtClean="0"/>
              <a:t> w górnym prawym rogu.</a:t>
            </a:r>
            <a:r>
              <a:rPr lang="pl-PL" sz="1600" dirty="0" smtClean="0"/>
              <a:t/>
            </a:r>
            <a:br>
              <a:rPr lang="pl-PL" sz="1600" dirty="0" smtClean="0"/>
            </a:br>
            <a:endParaRPr lang="pl-PL" sz="1600" dirty="0"/>
          </a:p>
        </p:txBody>
      </p:sp>
      <p:sp>
        <p:nvSpPr>
          <p:cNvPr id="6" name="Elipsa 5"/>
          <p:cNvSpPr/>
          <p:nvPr/>
        </p:nvSpPr>
        <p:spPr>
          <a:xfrm>
            <a:off x="6732240" y="1268760"/>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descr="1.jpg"/>
          <p:cNvPicPr>
            <a:picLocks noChangeAspect="1"/>
          </p:cNvPicPr>
          <p:nvPr/>
        </p:nvPicPr>
        <p:blipFill>
          <a:blip r:embed="rId3" cstate="print"/>
          <a:stretch>
            <a:fillRect/>
          </a:stretch>
        </p:blipFill>
        <p:spPr>
          <a:xfrm>
            <a:off x="0" y="791965"/>
            <a:ext cx="9144000" cy="6093419"/>
          </a:xfrm>
          <a:prstGeom prst="rect">
            <a:avLst/>
          </a:prstGeom>
        </p:spPr>
      </p:pic>
      <p:sp>
        <p:nvSpPr>
          <p:cNvPr id="8" name="Elipsa 7"/>
          <p:cNvSpPr/>
          <p:nvPr/>
        </p:nvSpPr>
        <p:spPr>
          <a:xfrm>
            <a:off x="6732240" y="1124744"/>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numeru slajdu 9"/>
          <p:cNvSpPr>
            <a:spLocks noGrp="1"/>
          </p:cNvSpPr>
          <p:nvPr>
            <p:ph type="sldNum" sz="quarter" idx="12"/>
          </p:nvPr>
        </p:nvSpPr>
        <p:spPr/>
        <p:txBody>
          <a:bodyPr/>
          <a:lstStyle/>
          <a:p>
            <a:fld id="{414AD32C-471C-4639-B92A-7A3B1AEDE50C}" type="slidenum">
              <a:rPr lang="pl-PL" smtClean="0"/>
              <a:pPr/>
              <a:t>2</a:t>
            </a:fld>
            <a:endParaRPr lang="pl-PL"/>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Po zapisaniu pojazdu do bazy otrzymujemy dostęp do dwóch zakładek „Naprawy i eksploatacja”, oraz „Tankowania” gdzie możemy zapisywać wszystko to co jest związane z naszym pojazdem. Aplikacja na bieżąco podsumuje nam koszty eksploatacji naszego pojazdu.</a:t>
            </a:r>
            <a:br>
              <a:rPr lang="pl-PL" sz="1600" dirty="0" smtClean="0"/>
            </a:br>
            <a:endParaRPr lang="pl-PL" sz="1600" dirty="0"/>
          </a:p>
        </p:txBody>
      </p:sp>
      <p:pic>
        <p:nvPicPr>
          <p:cNvPr id="3" name="Obraz 2" descr="18.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20</a:t>
            </a:fld>
            <a:endParaRPr lang="pl-PL"/>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tankowania możemy uzupełniać zatankowane paliwo – mamy tu również  wygodne narzędzie filtrowania za którego pomocą możemy się dowiedzieć ile paliwa zatankowaliśmy w np. danym miesiącu.</a:t>
            </a:r>
            <a:br>
              <a:rPr lang="pl-PL" sz="1600" dirty="0" smtClean="0"/>
            </a:br>
            <a:endParaRPr lang="pl-PL" sz="1600" dirty="0"/>
          </a:p>
        </p:txBody>
      </p:sp>
      <p:pic>
        <p:nvPicPr>
          <p:cNvPr id="3" name="Obraz 2" descr="19.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21</a:t>
            </a:fld>
            <a:endParaRPr lang="pl-PL"/>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Aby móc zapisywać kursantów na jazdy do konkretnych instruktorów musimy ustalić grafiki ich pracy. Służy do tego przycisk – „Generuj”</a:t>
            </a:r>
            <a:br>
              <a:rPr lang="pl-PL" sz="1600" dirty="0" smtClean="0"/>
            </a:br>
            <a:endParaRPr lang="pl-PL" sz="1600" dirty="0"/>
          </a:p>
        </p:txBody>
      </p:sp>
      <p:pic>
        <p:nvPicPr>
          <p:cNvPr id="3" name="Obraz 2" descr="22.jpg"/>
          <p:cNvPicPr>
            <a:picLocks noChangeAspect="1"/>
          </p:cNvPicPr>
          <p:nvPr/>
        </p:nvPicPr>
        <p:blipFill>
          <a:blip r:embed="rId3" cstate="print"/>
          <a:stretch>
            <a:fillRect/>
          </a:stretch>
        </p:blipFill>
        <p:spPr>
          <a:xfrm>
            <a:off x="0" y="791965"/>
            <a:ext cx="9144000" cy="6093419"/>
          </a:xfrm>
          <a:prstGeom prst="rect">
            <a:avLst/>
          </a:prstGeom>
        </p:spPr>
      </p:pic>
      <p:sp>
        <p:nvSpPr>
          <p:cNvPr id="4" name="Elipsa 3"/>
          <p:cNvSpPr/>
          <p:nvPr/>
        </p:nvSpPr>
        <p:spPr>
          <a:xfrm>
            <a:off x="3059832" y="3501008"/>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22</a:t>
            </a:fld>
            <a:endParaRPr lang="pl-PL"/>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Tak wygląda pusty grafik wygenerowany po naciśnięciu w poprzednim kroku przycisku - „Generuj”. Kolejnym krokiem który musimy wykonać jest wypełnienie grafiku jazd. Do jednego pojazdu możemy przydzielić dowolną liczbę obsługujących go instruktorów.</a:t>
            </a:r>
            <a:br>
              <a:rPr lang="pl-PL" sz="1600" dirty="0" smtClean="0"/>
            </a:br>
            <a:endParaRPr lang="pl-PL" sz="1600" dirty="0"/>
          </a:p>
        </p:txBody>
      </p:sp>
      <p:pic>
        <p:nvPicPr>
          <p:cNvPr id="3" name="Obraz 2" descr="23.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23</a:t>
            </a:fld>
            <a:endParaRPr lang="pl-PL"/>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Autofit/>
          </a:bodyPr>
          <a:lstStyle/>
          <a:p>
            <a:r>
              <a:rPr lang="pl-PL" sz="1600" dirty="0" smtClean="0"/>
              <a:t>Poniżej prezentujemy wypełniony (na dwa pierwsze tygodnie Grudnia) grafik jazd dla 3 instruktorów obsługujących Toyotę </a:t>
            </a:r>
            <a:r>
              <a:rPr lang="pl-PL" sz="1600" dirty="0" err="1" smtClean="0"/>
              <a:t>Yaris</a:t>
            </a:r>
            <a:r>
              <a:rPr lang="pl-PL" sz="1600" dirty="0" smtClean="0"/>
              <a:t> </a:t>
            </a:r>
            <a:r>
              <a:rPr lang="pl-PL" sz="1600" dirty="0" err="1" smtClean="0"/>
              <a:t>nr</a:t>
            </a:r>
            <a:r>
              <a:rPr lang="pl-PL" sz="1600" dirty="0" smtClean="0"/>
              <a:t>. 1. Aby wypełnić następne tygodnie  zaznaczamy dowolne godziny w poszczególnych dniach w zależności od dostępności instruktorów</a:t>
            </a:r>
            <a:br>
              <a:rPr lang="pl-PL" sz="1600" dirty="0" smtClean="0"/>
            </a:br>
            <a:endParaRPr lang="pl-PL" sz="1600" dirty="0"/>
          </a:p>
        </p:txBody>
      </p:sp>
      <p:pic>
        <p:nvPicPr>
          <p:cNvPr id="3" name="Obraz 2" descr="24.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24</a:t>
            </a:fld>
            <a:endParaRPr lang="pl-PL"/>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kursy służy do wprowadzania dat rozpoczęcia poszczególnych kursów w szkoły jazdy. Aplikacja automatycznie nada numer kolejnego kursu. </a:t>
            </a:r>
            <a:br>
              <a:rPr lang="pl-PL" sz="1600" dirty="0" smtClean="0"/>
            </a:br>
            <a:endParaRPr lang="pl-PL" sz="1600" dirty="0"/>
          </a:p>
        </p:txBody>
      </p:sp>
      <p:pic>
        <p:nvPicPr>
          <p:cNvPr id="3" name="Obraz 2" descr="20.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25</a:t>
            </a:fld>
            <a:endParaRPr lang="pl-PL"/>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tym momencie mamy już skonfigurowaną całą aplikację do obsługi kursantów w szkole jazdy i możemy zaczynać codzienną pracę. Zaczniemy ją od dodania nowego kursanta.</a:t>
            </a:r>
            <a:br>
              <a:rPr lang="pl-PL" sz="1600" dirty="0" smtClean="0"/>
            </a:br>
            <a:endParaRPr lang="pl-PL" sz="1600" dirty="0"/>
          </a:p>
        </p:txBody>
      </p:sp>
      <p:pic>
        <p:nvPicPr>
          <p:cNvPr id="3" name="Obraz 2" descr="21.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26</a:t>
            </a:fld>
            <a:endParaRPr lang="pl-PL"/>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Dodając nowego kursanta do naszej szkoły musimy uzupełnić jego dane teleadresowe – przedstawia to część pierwsza widoku – „Dane kursanta i kursu”, oraz musimy wybrać rodzaj kursu na jaki się kursant zapisał – „Podstawowy”’ lub „Uzupełniający”</a:t>
            </a:r>
            <a:br>
              <a:rPr lang="pl-PL" sz="1600" dirty="0" smtClean="0"/>
            </a:br>
            <a:endParaRPr lang="pl-PL" sz="1600" dirty="0"/>
          </a:p>
        </p:txBody>
      </p:sp>
      <p:pic>
        <p:nvPicPr>
          <p:cNvPr id="3" name="Obraz 2" descr="25.jpg"/>
          <p:cNvPicPr>
            <a:picLocks noChangeAspect="1"/>
          </p:cNvPicPr>
          <p:nvPr/>
        </p:nvPicPr>
        <p:blipFill>
          <a:blip r:embed="rId3" cstate="print"/>
          <a:stretch>
            <a:fillRect/>
          </a:stretch>
        </p:blipFill>
        <p:spPr>
          <a:xfrm>
            <a:off x="0" y="791965"/>
            <a:ext cx="9144000" cy="6093419"/>
          </a:xfrm>
          <a:prstGeom prst="rect">
            <a:avLst/>
          </a:prstGeom>
        </p:spPr>
      </p:pic>
      <p:sp>
        <p:nvSpPr>
          <p:cNvPr id="4" name="Nawias klamrowy zamykający 3"/>
          <p:cNvSpPr/>
          <p:nvPr/>
        </p:nvSpPr>
        <p:spPr>
          <a:xfrm>
            <a:off x="7092280" y="2348880"/>
            <a:ext cx="468000" cy="4320480"/>
          </a:xfrm>
          <a:prstGeom prst="rightBrace">
            <a:avLst>
              <a:gd name="adj1" fmla="val 8333"/>
              <a:gd name="adj2" fmla="val 5020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5" name="pole tekstowe 4"/>
          <p:cNvSpPr txBox="1"/>
          <p:nvPr/>
        </p:nvSpPr>
        <p:spPr>
          <a:xfrm>
            <a:off x="7668344" y="3933056"/>
            <a:ext cx="1001877" cy="1200329"/>
          </a:xfrm>
          <a:prstGeom prst="rect">
            <a:avLst/>
          </a:prstGeom>
          <a:noFill/>
        </p:spPr>
        <p:txBody>
          <a:bodyPr wrap="none" rtlCol="0">
            <a:spAutoFit/>
          </a:bodyPr>
          <a:lstStyle/>
          <a:p>
            <a:r>
              <a:rPr lang="pl-PL" dirty="0" smtClean="0">
                <a:solidFill>
                  <a:srgbClr val="FF0000"/>
                </a:solidFill>
              </a:rPr>
              <a:t>Część </a:t>
            </a:r>
          </a:p>
          <a:p>
            <a:r>
              <a:rPr lang="pl-PL" dirty="0" smtClean="0">
                <a:solidFill>
                  <a:srgbClr val="FF0000"/>
                </a:solidFill>
              </a:rPr>
              <a:t>Pierwsza</a:t>
            </a:r>
          </a:p>
          <a:p>
            <a:r>
              <a:rPr lang="pl-PL" dirty="0" smtClean="0">
                <a:solidFill>
                  <a:srgbClr val="FF0000"/>
                </a:solidFill>
              </a:rPr>
              <a:t>widoku </a:t>
            </a:r>
          </a:p>
          <a:p>
            <a:r>
              <a:rPr lang="pl-PL" dirty="0" smtClean="0">
                <a:solidFill>
                  <a:srgbClr val="FF0000"/>
                </a:solidFill>
              </a:rPr>
              <a:t>kursanta</a:t>
            </a:r>
            <a:endParaRPr lang="pl-PL" dirty="0">
              <a:solidFill>
                <a:srgbClr val="FF0000"/>
              </a:solidFill>
            </a:endParaRPr>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27</a:t>
            </a:fld>
            <a:endParaRPr lang="pl-PL"/>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Część druga widoku – „Dane kursanta i kursu”, wymaga od nas wybrania kategorii na jaką się kursant </a:t>
            </a:r>
            <a:r>
              <a:rPr lang="pl-PL" sz="1600" dirty="0" smtClean="0"/>
              <a:t>zapisuje</a:t>
            </a:r>
            <a:br>
              <a:rPr lang="pl-PL" sz="1600" dirty="0" smtClean="0"/>
            </a:br>
            <a:r>
              <a:rPr lang="pl-PL" sz="1600" dirty="0" smtClean="0"/>
              <a:t>i </a:t>
            </a:r>
            <a:r>
              <a:rPr lang="pl-PL" sz="1600" dirty="0" smtClean="0"/>
              <a:t>numeru kursu, oraz </a:t>
            </a:r>
            <a:r>
              <a:rPr lang="pl-PL" sz="1600" dirty="0" smtClean="0"/>
              <a:t>- jeżeli chcemy - </a:t>
            </a:r>
            <a:r>
              <a:rPr lang="pl-PL" sz="1600" dirty="0" smtClean="0"/>
              <a:t>udzielamy mu ulgi, lub rabatu od ceny kursu z naszego </a:t>
            </a:r>
            <a:r>
              <a:rPr lang="pl-PL" sz="1600" dirty="0" smtClean="0"/>
              <a:t>cennika wpisując jej wysokość do „Podsumowania kosztu kursu”. </a:t>
            </a:r>
            <a:r>
              <a:rPr lang="pl-PL" sz="1600" dirty="0" smtClean="0"/>
              <a:t>Na koniec naciskamy „zapisz i przejdź do płatności”</a:t>
            </a:r>
            <a:br>
              <a:rPr lang="pl-PL" sz="1600" dirty="0" smtClean="0"/>
            </a:br>
            <a:endParaRPr lang="pl-PL" sz="1600" dirty="0"/>
          </a:p>
        </p:txBody>
      </p:sp>
      <p:pic>
        <p:nvPicPr>
          <p:cNvPr id="3" name="Obraz 2" descr="26.jpg"/>
          <p:cNvPicPr>
            <a:picLocks noChangeAspect="1"/>
          </p:cNvPicPr>
          <p:nvPr/>
        </p:nvPicPr>
        <p:blipFill>
          <a:blip r:embed="rId3" cstate="print"/>
          <a:stretch>
            <a:fillRect/>
          </a:stretch>
        </p:blipFill>
        <p:spPr>
          <a:xfrm>
            <a:off x="0" y="764581"/>
            <a:ext cx="9144000" cy="6093419"/>
          </a:xfrm>
          <a:prstGeom prst="rect">
            <a:avLst/>
          </a:prstGeom>
        </p:spPr>
      </p:pic>
      <p:sp>
        <p:nvSpPr>
          <p:cNvPr id="4" name="Nawias klamrowy zamykający 3"/>
          <p:cNvSpPr/>
          <p:nvPr/>
        </p:nvSpPr>
        <p:spPr>
          <a:xfrm>
            <a:off x="7164288" y="1340768"/>
            <a:ext cx="468000" cy="4032448"/>
          </a:xfrm>
          <a:prstGeom prst="rightBrace">
            <a:avLst>
              <a:gd name="adj1" fmla="val 8333"/>
              <a:gd name="adj2" fmla="val 5020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5" name="Prostokąt 4"/>
          <p:cNvSpPr/>
          <p:nvPr/>
        </p:nvSpPr>
        <p:spPr>
          <a:xfrm>
            <a:off x="7668344" y="2636912"/>
            <a:ext cx="1133872" cy="1200329"/>
          </a:xfrm>
          <a:prstGeom prst="rect">
            <a:avLst/>
          </a:prstGeom>
        </p:spPr>
        <p:txBody>
          <a:bodyPr wrap="square">
            <a:spAutoFit/>
          </a:bodyPr>
          <a:lstStyle/>
          <a:p>
            <a:r>
              <a:rPr lang="pl-PL" dirty="0" smtClean="0">
                <a:solidFill>
                  <a:srgbClr val="FF0000"/>
                </a:solidFill>
              </a:rPr>
              <a:t>Część </a:t>
            </a:r>
          </a:p>
          <a:p>
            <a:r>
              <a:rPr lang="pl-PL" dirty="0" smtClean="0">
                <a:solidFill>
                  <a:srgbClr val="FF0000"/>
                </a:solidFill>
              </a:rPr>
              <a:t>Druga</a:t>
            </a:r>
          </a:p>
          <a:p>
            <a:r>
              <a:rPr lang="pl-PL" dirty="0" smtClean="0">
                <a:solidFill>
                  <a:srgbClr val="FF0000"/>
                </a:solidFill>
              </a:rPr>
              <a:t>widoku </a:t>
            </a:r>
          </a:p>
          <a:p>
            <a:r>
              <a:rPr lang="pl-PL" dirty="0" smtClean="0">
                <a:solidFill>
                  <a:srgbClr val="FF0000"/>
                </a:solidFill>
              </a:rPr>
              <a:t>kursanta</a:t>
            </a:r>
            <a:endParaRPr lang="pl-PL" dirty="0">
              <a:solidFill>
                <a:srgbClr val="FF0000"/>
              </a:solidFill>
            </a:endParaRPr>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28</a:t>
            </a:fld>
            <a:endParaRPr lang="pl-PL"/>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346646"/>
            <a:ext cx="8229600" cy="490066"/>
          </a:xfrm>
        </p:spPr>
        <p:txBody>
          <a:bodyPr>
            <a:noAutofit/>
          </a:bodyPr>
          <a:lstStyle/>
          <a:p>
            <a:r>
              <a:rPr lang="pl-PL" sz="1600" dirty="0" smtClean="0"/>
              <a:t>Jeżeli poprawnie wpisaliśmy wszystkie dane aplikacja potwierdzi nam to komunikatem na zielonym pasku – „Poprawnie zapisano”. W zakładce „Płatności kursanta” możemy zarejestrować wpłaty od kursanta. </a:t>
            </a:r>
            <a:r>
              <a:rPr lang="pl-PL" sz="1600" b="1" dirty="0" smtClean="0">
                <a:solidFill>
                  <a:srgbClr val="FF0000"/>
                </a:solidFill>
              </a:rPr>
              <a:t>UWAGA! Wpłaty </a:t>
            </a:r>
            <a:r>
              <a:rPr lang="pl-PL" sz="1600" b="1" dirty="0" smtClean="0">
                <a:solidFill>
                  <a:srgbClr val="FF0000"/>
                </a:solidFill>
              </a:rPr>
              <a:t>dokonywane przez naszego kursanta </a:t>
            </a:r>
            <a:r>
              <a:rPr lang="pl-PL" sz="1600" b="1" dirty="0" err="1" smtClean="0">
                <a:solidFill>
                  <a:srgbClr val="FF0000"/>
                </a:solidFill>
              </a:rPr>
              <a:t>on-line</a:t>
            </a:r>
            <a:r>
              <a:rPr lang="pl-PL" sz="1600" b="1" dirty="0" smtClean="0">
                <a:solidFill>
                  <a:srgbClr val="FF0000"/>
                </a:solidFill>
              </a:rPr>
              <a:t> </a:t>
            </a:r>
            <a:r>
              <a:rPr lang="pl-PL" sz="1600" b="1" dirty="0" smtClean="0">
                <a:solidFill>
                  <a:srgbClr val="FF0000"/>
                </a:solidFill>
              </a:rPr>
              <a:t>poprzez</a:t>
            </a:r>
            <a:r>
              <a:rPr lang="pl-PL" sz="1600" b="1" dirty="0" smtClean="0">
                <a:solidFill>
                  <a:srgbClr val="FF0000"/>
                </a:solidFill>
              </a:rPr>
              <a:t> </a:t>
            </a:r>
            <a:r>
              <a:rPr lang="pl-PL" sz="1600" b="1" dirty="0" smtClean="0">
                <a:solidFill>
                  <a:srgbClr val="FF0000"/>
                </a:solidFill>
              </a:rPr>
              <a:t>Portal automatycznie dopisują się do konta kursanta</a:t>
            </a:r>
            <a:r>
              <a:rPr lang="pl-PL" sz="1600" dirty="0" smtClean="0"/>
              <a:t>. </a:t>
            </a:r>
            <a:br>
              <a:rPr lang="pl-PL" sz="1600" dirty="0" smtClean="0"/>
            </a:br>
            <a:endParaRPr lang="pl-PL" sz="1600" dirty="0"/>
          </a:p>
        </p:txBody>
      </p:sp>
      <p:pic>
        <p:nvPicPr>
          <p:cNvPr id="3" name="Obraz 2" descr="27.jpg"/>
          <p:cNvPicPr>
            <a:picLocks noChangeAspect="1"/>
          </p:cNvPicPr>
          <p:nvPr/>
        </p:nvPicPr>
        <p:blipFill>
          <a:blip r:embed="rId3" cstate="print"/>
          <a:stretch>
            <a:fillRect/>
          </a:stretch>
        </p:blipFill>
        <p:spPr>
          <a:xfrm>
            <a:off x="0" y="980728"/>
            <a:ext cx="9144000" cy="5904656"/>
          </a:xfrm>
          <a:prstGeom prst="rect">
            <a:avLst/>
          </a:prstGeom>
        </p:spPr>
      </p:pic>
      <p:sp>
        <p:nvSpPr>
          <p:cNvPr id="4" name="Elipsa 3"/>
          <p:cNvSpPr/>
          <p:nvPr/>
        </p:nvSpPr>
        <p:spPr>
          <a:xfrm>
            <a:off x="1907704" y="4797152"/>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29</a:t>
            </a:fld>
            <a:endParaRPr lang="pl-PL"/>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457200" y="274638"/>
            <a:ext cx="8229600" cy="490066"/>
          </a:xfrm>
        </p:spPr>
        <p:txBody>
          <a:bodyPr>
            <a:normAutofit fontScale="90000"/>
          </a:bodyPr>
          <a:lstStyle/>
          <a:p>
            <a:r>
              <a:rPr lang="pl-PL" sz="1600" dirty="0" smtClean="0"/>
              <a:t>W oknie logowania wybieramy zarejestruj się jako OSK</a:t>
            </a:r>
            <a:br>
              <a:rPr lang="pl-PL" sz="1600" dirty="0" smtClean="0"/>
            </a:br>
            <a:endParaRPr lang="pl-PL" sz="1600" dirty="0"/>
          </a:p>
        </p:txBody>
      </p:sp>
      <p:sp>
        <p:nvSpPr>
          <p:cNvPr id="4" name="Elipsa 3"/>
          <p:cNvSpPr/>
          <p:nvPr/>
        </p:nvSpPr>
        <p:spPr>
          <a:xfrm>
            <a:off x="4139952" y="6165304"/>
            <a:ext cx="79208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descr="2.jpg"/>
          <p:cNvPicPr>
            <a:picLocks noChangeAspect="1"/>
          </p:cNvPicPr>
          <p:nvPr/>
        </p:nvPicPr>
        <p:blipFill>
          <a:blip r:embed="rId3" cstate="print"/>
          <a:stretch>
            <a:fillRect/>
          </a:stretch>
        </p:blipFill>
        <p:spPr>
          <a:xfrm>
            <a:off x="0" y="791965"/>
            <a:ext cx="9144000" cy="6093419"/>
          </a:xfrm>
          <a:prstGeom prst="rect">
            <a:avLst/>
          </a:prstGeom>
        </p:spPr>
      </p:pic>
      <p:sp>
        <p:nvSpPr>
          <p:cNvPr id="6" name="Elipsa 5"/>
          <p:cNvSpPr/>
          <p:nvPr/>
        </p:nvSpPr>
        <p:spPr>
          <a:xfrm>
            <a:off x="4139952" y="5877272"/>
            <a:ext cx="79208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numeru slajdu 7"/>
          <p:cNvSpPr>
            <a:spLocks noGrp="1"/>
          </p:cNvSpPr>
          <p:nvPr>
            <p:ph type="sldNum" sz="quarter" idx="12"/>
          </p:nvPr>
        </p:nvSpPr>
        <p:spPr/>
        <p:txBody>
          <a:bodyPr/>
          <a:lstStyle/>
          <a:p>
            <a:fld id="{414AD32C-471C-4639-B92A-7A3B1AEDE50C}" type="slidenum">
              <a:rPr lang="pl-PL" smtClean="0"/>
              <a:pPr/>
              <a:t>3</a:t>
            </a:fld>
            <a:endParaRPr lang="pl-PL"/>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346646"/>
            <a:ext cx="8229600" cy="490066"/>
          </a:xfrm>
        </p:spPr>
        <p:txBody>
          <a:bodyPr>
            <a:noAutofit/>
          </a:bodyPr>
          <a:lstStyle/>
          <a:p>
            <a:r>
              <a:rPr lang="pl-PL" sz="1600" dirty="0" smtClean="0"/>
              <a:t>Poniżej przedstawiamy widok „Dodaj wpłatę”, do którego dostęp uzyskujemy poprzez przycisk „zarejestruj wpłatę” na poprzednim widoku. W tym oknie wybieramy rodzaj dokumentu fiskalnego (domyślnie jest ustawiony paragon), oraz wpisujemy kwotę którą kursant wpłaca, na koniec naciskamy zapisz.</a:t>
            </a:r>
            <a:br>
              <a:rPr lang="pl-PL" sz="1600" dirty="0" smtClean="0"/>
            </a:br>
            <a:endParaRPr lang="pl-PL" sz="1600" dirty="0"/>
          </a:p>
        </p:txBody>
      </p:sp>
      <p:pic>
        <p:nvPicPr>
          <p:cNvPr id="3" name="Obraz 2" descr="28.jpg"/>
          <p:cNvPicPr>
            <a:picLocks noChangeAspect="1"/>
          </p:cNvPicPr>
          <p:nvPr/>
        </p:nvPicPr>
        <p:blipFill>
          <a:blip r:embed="rId3" cstate="print"/>
          <a:stretch>
            <a:fillRect/>
          </a:stretch>
        </p:blipFill>
        <p:spPr>
          <a:xfrm>
            <a:off x="0" y="980728"/>
            <a:ext cx="9144000" cy="5904656"/>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30</a:t>
            </a:fld>
            <a:endParaRPr lang="pl-PL"/>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„Płatności kursanta” mamy przedstawione wszelkie informacje o wpłacanych przez kursanta należnościach za kursy podstawowe i uzupełniające. Dodatkowo jeżeli kursant opóźnia się z zapłatą aplikacja automatycznie wysyła mu przypomnienia.</a:t>
            </a:r>
            <a:br>
              <a:rPr lang="pl-PL" sz="1600" dirty="0" smtClean="0"/>
            </a:br>
            <a:endParaRPr lang="pl-PL" sz="1600" dirty="0"/>
          </a:p>
        </p:txBody>
      </p:sp>
      <p:pic>
        <p:nvPicPr>
          <p:cNvPr id="3" name="Obraz 2" descr="29.jpg"/>
          <p:cNvPicPr>
            <a:picLocks noChangeAspect="1"/>
          </p:cNvPicPr>
          <p:nvPr/>
        </p:nvPicPr>
        <p:blipFill>
          <a:blip r:embed="rId3" cstate="print"/>
          <a:stretch>
            <a:fillRect/>
          </a:stretch>
        </p:blipFill>
        <p:spPr>
          <a:xfrm>
            <a:off x="0" y="791965"/>
            <a:ext cx="9144000" cy="6093419"/>
          </a:xfrm>
          <a:prstGeom prst="rect">
            <a:avLst/>
          </a:prstGeom>
        </p:spPr>
      </p:pic>
      <p:sp>
        <p:nvSpPr>
          <p:cNvPr id="4" name="Elipsa 3"/>
          <p:cNvSpPr/>
          <p:nvPr/>
        </p:nvSpPr>
        <p:spPr>
          <a:xfrm>
            <a:off x="5436096" y="3068960"/>
            <a:ext cx="64807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31</a:t>
            </a:fld>
            <a:endParaRPr lang="pl-PL"/>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Poprzez zakładkę „Zaświadczenia i druki” możemy wydrukować naszemu kursantowi kartę jazd, umowę i regulamin, arkusz egzaminacyjny, a na zakończenie kursu możemy wydrukować zaświadczenie.</a:t>
            </a:r>
            <a:br>
              <a:rPr lang="pl-PL" sz="1600" dirty="0" smtClean="0"/>
            </a:br>
            <a:endParaRPr lang="pl-PL" sz="1600" dirty="0"/>
          </a:p>
        </p:txBody>
      </p:sp>
      <p:pic>
        <p:nvPicPr>
          <p:cNvPr id="3" name="Obraz 2" descr="30.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32</a:t>
            </a:fld>
            <a:endParaRPr lang="pl-PL"/>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Jeżeli już mamy zapisanych kursantów możemy automatycznie nadać im pozycję w książce ewidencji naszego ośrodka. Należy zaznaczyć komu nadajemy pozycję i nacisnąć zaznaczony na czerwono przycisk.</a:t>
            </a:r>
            <a:br>
              <a:rPr lang="pl-PL" sz="1600" dirty="0" smtClean="0"/>
            </a:br>
            <a:endParaRPr lang="pl-PL" sz="1600" dirty="0"/>
          </a:p>
        </p:txBody>
      </p:sp>
      <p:pic>
        <p:nvPicPr>
          <p:cNvPr id="4" name="Obraz 3" descr="31.jpg"/>
          <p:cNvPicPr>
            <a:picLocks noChangeAspect="1"/>
          </p:cNvPicPr>
          <p:nvPr/>
        </p:nvPicPr>
        <p:blipFill>
          <a:blip r:embed="rId3" cstate="print"/>
          <a:stretch>
            <a:fillRect/>
          </a:stretch>
        </p:blipFill>
        <p:spPr>
          <a:xfrm>
            <a:off x="0" y="791965"/>
            <a:ext cx="9144000" cy="6093419"/>
          </a:xfrm>
          <a:prstGeom prst="rect">
            <a:avLst/>
          </a:prstGeom>
        </p:spPr>
      </p:pic>
      <p:sp>
        <p:nvSpPr>
          <p:cNvPr id="5" name="Elipsa 4"/>
          <p:cNvSpPr/>
          <p:nvPr/>
        </p:nvSpPr>
        <p:spPr>
          <a:xfrm>
            <a:off x="3275856" y="4149080"/>
            <a:ext cx="64807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33</a:t>
            </a:fld>
            <a:endParaRPr lang="pl-PL"/>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3184" y="260648"/>
            <a:ext cx="8579296" cy="490066"/>
          </a:xfrm>
        </p:spPr>
        <p:txBody>
          <a:bodyPr>
            <a:noAutofit/>
          </a:bodyPr>
          <a:lstStyle/>
          <a:p>
            <a:r>
              <a:rPr lang="pl-PL" sz="1600" dirty="0" smtClean="0"/>
              <a:t>W zakładce jazdy możemy umawiać kursantów na jazdy. Informacja o umówionej jeździe zostanie wysłana automatycznie do kursanta. Dodatkowo każdy kursant, który zaloguje się na Portalu </a:t>
            </a:r>
            <a:r>
              <a:rPr lang="pl-PL" sz="1600" dirty="0" err="1" smtClean="0"/>
              <a:t>TwojePrawko</a:t>
            </a:r>
            <a:r>
              <a:rPr lang="pl-PL" sz="1600" dirty="0" smtClean="0"/>
              <a:t>, </a:t>
            </a:r>
            <a:r>
              <a:rPr lang="pl-PL" sz="1600" b="1" dirty="0" smtClean="0">
                <a:solidFill>
                  <a:srgbClr val="FF0000"/>
                </a:solidFill>
              </a:rPr>
              <a:t>może sam umawiać się na jazdy </a:t>
            </a:r>
            <a:r>
              <a:rPr lang="pl-PL" sz="1600" dirty="0" smtClean="0"/>
              <a:t>bez dzwonienia do instruktora i przeszkadzania mu.</a:t>
            </a:r>
            <a:br>
              <a:rPr lang="pl-PL" sz="1600" dirty="0" smtClean="0"/>
            </a:br>
            <a:endParaRPr lang="pl-PL" sz="1600" dirty="0"/>
          </a:p>
        </p:txBody>
      </p:sp>
      <p:pic>
        <p:nvPicPr>
          <p:cNvPr id="3" name="Obraz 2" descr="32.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34</a:t>
            </a:fld>
            <a:endParaRPr lang="pl-PL"/>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202630"/>
            <a:ext cx="8928992" cy="562074"/>
          </a:xfrm>
        </p:spPr>
        <p:txBody>
          <a:bodyPr>
            <a:noAutofit/>
          </a:bodyPr>
          <a:lstStyle/>
          <a:p>
            <a:r>
              <a:rPr lang="pl-PL" sz="1600" dirty="0" smtClean="0"/>
              <a:t>Aby zarezerwować jazdę uzupełniającą wystarczy kliknąć myszą w wybraną godzinę i zapisać pesel kursanta (jeżeli był to kursant z naszej szkoły reszta pól wypełni się automatycznie) i nacisnąć zapisz. Każdy kursant zalogowany na Portalu </a:t>
            </a:r>
            <a:r>
              <a:rPr lang="pl-PL" sz="1600" b="1" dirty="0" smtClean="0">
                <a:solidFill>
                  <a:srgbClr val="FF0000"/>
                </a:solidFill>
              </a:rPr>
              <a:t>może sam umawiać się na jazdy </a:t>
            </a:r>
            <a:r>
              <a:rPr lang="pl-PL" sz="1600" b="1" dirty="0" err="1" smtClean="0">
                <a:solidFill>
                  <a:srgbClr val="FF0000"/>
                </a:solidFill>
              </a:rPr>
              <a:t>on-line</a:t>
            </a:r>
            <a:r>
              <a:rPr lang="pl-PL" sz="1600" b="1" dirty="0" smtClean="0">
                <a:solidFill>
                  <a:srgbClr val="FF0000"/>
                </a:solidFill>
              </a:rPr>
              <a:t> </a:t>
            </a:r>
            <a:r>
              <a:rPr lang="pl-PL" sz="1600" dirty="0" smtClean="0"/>
              <a:t>bez dzwonienia do instruktora </a:t>
            </a:r>
            <a:br>
              <a:rPr lang="pl-PL" sz="1600" dirty="0" smtClean="0"/>
            </a:br>
            <a:endParaRPr lang="pl-PL" sz="1600" dirty="0"/>
          </a:p>
        </p:txBody>
      </p:sp>
      <p:pic>
        <p:nvPicPr>
          <p:cNvPr id="3" name="Obraz 2" descr="33.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35</a:t>
            </a:fld>
            <a:endParaRPr lang="pl-PL"/>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„Rezerwacja” mamy podgląd na wolne i zajęte godziny jazdy na każdym pojeździe w szkole jazdy. W tym widoku bardzo łatwo możemy przyjmować nowe rezerwacje od naszych kursantów.</a:t>
            </a:r>
            <a:br>
              <a:rPr lang="pl-PL" sz="1600" dirty="0" smtClean="0"/>
            </a:br>
            <a:endParaRPr lang="pl-PL" sz="1600" dirty="0"/>
          </a:p>
        </p:txBody>
      </p:sp>
      <p:pic>
        <p:nvPicPr>
          <p:cNvPr id="3" name="Obraz 2" descr="34.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36</a:t>
            </a:fld>
            <a:endParaRPr lang="pl-PL"/>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46646"/>
            <a:ext cx="9144000" cy="490066"/>
          </a:xfrm>
        </p:spPr>
        <p:txBody>
          <a:bodyPr>
            <a:noAutofit/>
          </a:bodyPr>
          <a:lstStyle/>
          <a:p>
            <a:r>
              <a:rPr lang="pl-PL" sz="1600" dirty="0" smtClean="0"/>
              <a:t>Zakładka „Realizacja” przedstawia nam zrealizowane godziny jazdy przez wszystkich naszych kursantów. Mamy tu do dyspozycji mechanizmy filtrowania, pozwalające nam wysortować kursantów po kategorii, rodzaju kursu, numerze, czy też nazwisku. Wygodny mechanizm edycji przeniesie nas od razu do konta kursanta (zaznaczony na czerwono)</a:t>
            </a:r>
            <a:br>
              <a:rPr lang="pl-PL" sz="1600" dirty="0" smtClean="0"/>
            </a:br>
            <a:endParaRPr lang="pl-PL" sz="1600" dirty="0"/>
          </a:p>
        </p:txBody>
      </p:sp>
      <p:pic>
        <p:nvPicPr>
          <p:cNvPr id="3" name="Obraz 2" descr="35.jpg"/>
          <p:cNvPicPr>
            <a:picLocks noChangeAspect="1"/>
          </p:cNvPicPr>
          <p:nvPr/>
        </p:nvPicPr>
        <p:blipFill>
          <a:blip r:embed="rId3" cstate="print"/>
          <a:stretch>
            <a:fillRect/>
          </a:stretch>
        </p:blipFill>
        <p:spPr>
          <a:xfrm>
            <a:off x="0" y="908720"/>
            <a:ext cx="9144000" cy="5976664"/>
          </a:xfrm>
          <a:prstGeom prst="rect">
            <a:avLst/>
          </a:prstGeom>
        </p:spPr>
      </p:pic>
      <p:sp>
        <p:nvSpPr>
          <p:cNvPr id="4" name="Elipsa 3"/>
          <p:cNvSpPr/>
          <p:nvPr/>
        </p:nvSpPr>
        <p:spPr>
          <a:xfrm>
            <a:off x="2123728" y="5013176"/>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37</a:t>
            </a:fld>
            <a:endParaRPr lang="pl-PL"/>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zakładce „Rozliczenie instruktora” mamy na bieżąco podgląd z przejechanych przez instruktora godzin jazd i kilometrów, oraz ze zrealizowanych godzin wykładów. </a:t>
            </a:r>
            <a:br>
              <a:rPr lang="pl-PL" sz="1600" dirty="0" smtClean="0"/>
            </a:br>
            <a:endParaRPr lang="pl-PL" sz="1600" dirty="0"/>
          </a:p>
        </p:txBody>
      </p:sp>
      <p:pic>
        <p:nvPicPr>
          <p:cNvPr id="3" name="Obraz 2" descr="36.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38</a:t>
            </a:fld>
            <a:endParaRPr lang="pl-PL"/>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„Podsumowanie” podaje nam na bieżąco informacje o: przepracowanych godzinach naszych instruktorów, przejeżdżonych godzinach pojazdów, średniej ilości kilometrów przejechanych z kursantem na jednej lekcji jazdy, zatankowanym paliwie.</a:t>
            </a:r>
            <a:br>
              <a:rPr lang="pl-PL" sz="1600" dirty="0" smtClean="0"/>
            </a:br>
            <a:endParaRPr lang="pl-PL" sz="1600" dirty="0"/>
          </a:p>
        </p:txBody>
      </p:sp>
      <p:pic>
        <p:nvPicPr>
          <p:cNvPr id="3" name="Obraz 2" descr="37.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39</a:t>
            </a:fld>
            <a:endParaRPr lang="pl-PL"/>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Prosimy wypełnić wszystkie pola dotyczące rejestracji i danych ośrodka, oraz zaznaczyć akceptację regulaminu i zgodę na przetwarzanie danych </a:t>
            </a:r>
            <a:br>
              <a:rPr lang="pl-PL" sz="1600" dirty="0" smtClean="0"/>
            </a:br>
            <a:endParaRPr lang="pl-PL" sz="1600" dirty="0"/>
          </a:p>
        </p:txBody>
      </p:sp>
      <p:pic>
        <p:nvPicPr>
          <p:cNvPr id="4" name="Obraz 3" descr="3.jpg"/>
          <p:cNvPicPr>
            <a:picLocks noChangeAspect="1"/>
          </p:cNvPicPr>
          <p:nvPr/>
        </p:nvPicPr>
        <p:blipFill>
          <a:blip r:embed="rId3" cstate="print"/>
          <a:stretch>
            <a:fillRect/>
          </a:stretch>
        </p:blipFill>
        <p:spPr>
          <a:xfrm>
            <a:off x="0" y="791965"/>
            <a:ext cx="9144000" cy="6093419"/>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4</a:t>
            </a:fld>
            <a:endParaRPr lang="pl-PL"/>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kursy pozwala nam dodatkowo po rozpoczęciu zajęć na kursie - wygenerować raport o rozpoczęciu kursu, który każda szkoła musi przesłać do starostwa powiatowego.</a:t>
            </a:r>
            <a:br>
              <a:rPr lang="pl-PL" sz="1600" dirty="0" smtClean="0"/>
            </a:br>
            <a:endParaRPr lang="pl-PL" sz="1600" dirty="0"/>
          </a:p>
        </p:txBody>
      </p:sp>
      <p:pic>
        <p:nvPicPr>
          <p:cNvPr id="3" name="Obraz 2" descr="38.jpg"/>
          <p:cNvPicPr>
            <a:picLocks noChangeAspect="1"/>
          </p:cNvPicPr>
          <p:nvPr/>
        </p:nvPicPr>
        <p:blipFill>
          <a:blip r:embed="rId3" cstate="print"/>
          <a:stretch>
            <a:fillRect/>
          </a:stretch>
        </p:blipFill>
        <p:spPr>
          <a:xfrm>
            <a:off x="0" y="791965"/>
            <a:ext cx="9144000" cy="6093419"/>
          </a:xfrm>
          <a:prstGeom prst="rect">
            <a:avLst/>
          </a:prstGeom>
        </p:spPr>
      </p:pic>
      <p:sp>
        <p:nvSpPr>
          <p:cNvPr id="4" name="Elipsa 3"/>
          <p:cNvSpPr/>
          <p:nvPr/>
        </p:nvSpPr>
        <p:spPr>
          <a:xfrm>
            <a:off x="5220072" y="4653136"/>
            <a:ext cx="136815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40</a:t>
            </a:fld>
            <a:endParaRPr lang="pl-PL"/>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„Płatności” zawiera szereg informacji finansowych dotyczących szkoły jazdy. Otwarta zakładka bilans dzienny przedstawia zestawienie przyjętych pieniędzy w dniu 10-12-2014, służy ona m.in. do rozliczenia pracownika z utargu w danym dniu. </a:t>
            </a:r>
            <a:br>
              <a:rPr lang="pl-PL" sz="1600" dirty="0" smtClean="0"/>
            </a:br>
            <a:endParaRPr lang="pl-PL" sz="1600" dirty="0"/>
          </a:p>
        </p:txBody>
      </p:sp>
      <p:pic>
        <p:nvPicPr>
          <p:cNvPr id="3" name="Obraz 2" descr="39.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41</a:t>
            </a:fld>
            <a:endParaRPr lang="pl-P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„Bilans całościowy” przedstawia zestawienie przychodów oraz wydatków w całym miesiącu. Możemy się po niej szybko zorientować czy dany miesiąc przyniósł dochód czy stratę.</a:t>
            </a:r>
            <a:br>
              <a:rPr lang="pl-PL" sz="1600" dirty="0" smtClean="0"/>
            </a:br>
            <a:endParaRPr lang="pl-PL" sz="1600" dirty="0"/>
          </a:p>
        </p:txBody>
      </p:sp>
      <p:pic>
        <p:nvPicPr>
          <p:cNvPr id="3" name="Obraz 2" descr="40.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42</a:t>
            </a:fld>
            <a:endParaRPr lang="pl-PL"/>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„Bilans kursów” przedstawia nam bilans poszczególnych kursów w naszym ośrodku szkoleń.</a:t>
            </a:r>
            <a:br>
              <a:rPr lang="pl-PL" sz="1600" dirty="0" smtClean="0"/>
            </a:br>
            <a:endParaRPr lang="pl-PL" sz="1600" dirty="0"/>
          </a:p>
        </p:txBody>
      </p:sp>
      <p:pic>
        <p:nvPicPr>
          <p:cNvPr id="3" name="Obraz 2" descr="41.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43</a:t>
            </a:fld>
            <a:endParaRPr lang="pl-PL"/>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„Płatności kursantów” przedstawia nam wniesione wpłaty przez wszystkich naszych kursantów, oraz ich zaległości wobec OSK. </a:t>
            </a:r>
            <a:r>
              <a:rPr lang="pl-PL" sz="1400" dirty="0" smtClean="0"/>
              <a:t>Mamy tu również narzędzie pozwalające bezpośrednio przejść do konta kursanta.</a:t>
            </a:r>
            <a:r>
              <a:rPr lang="pl-PL" sz="1600" dirty="0" smtClean="0"/>
              <a:t> </a:t>
            </a:r>
            <a:br>
              <a:rPr lang="pl-PL" sz="1600" dirty="0" smtClean="0"/>
            </a:br>
            <a:endParaRPr lang="pl-PL" sz="1600" dirty="0"/>
          </a:p>
        </p:txBody>
      </p:sp>
      <p:pic>
        <p:nvPicPr>
          <p:cNvPr id="3" name="Obraz 2" descr="42.jpg"/>
          <p:cNvPicPr>
            <a:picLocks noChangeAspect="1"/>
          </p:cNvPicPr>
          <p:nvPr/>
        </p:nvPicPr>
        <p:blipFill>
          <a:blip r:embed="rId3" cstate="print"/>
          <a:stretch>
            <a:fillRect/>
          </a:stretch>
        </p:blipFill>
        <p:spPr>
          <a:xfrm>
            <a:off x="0" y="791965"/>
            <a:ext cx="9144000" cy="6093419"/>
          </a:xfrm>
          <a:prstGeom prst="rect">
            <a:avLst/>
          </a:prstGeom>
        </p:spPr>
      </p:pic>
      <p:sp>
        <p:nvSpPr>
          <p:cNvPr id="4" name="Elipsa 3"/>
          <p:cNvSpPr/>
          <p:nvPr/>
        </p:nvSpPr>
        <p:spPr>
          <a:xfrm>
            <a:off x="6948264" y="3429000"/>
            <a:ext cx="216024"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44</a:t>
            </a:fld>
            <a:endParaRPr lang="pl-PL"/>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„Płace” </a:t>
            </a:r>
            <a:r>
              <a:rPr lang="pl-PL" sz="1600" dirty="0" smtClean="0">
                <a:solidFill>
                  <a:srgbClr val="FF0000"/>
                </a:solidFill>
              </a:rPr>
              <a:t>UZUPEŁNIANA AUTOMATYCZNIE </a:t>
            </a:r>
            <a:r>
              <a:rPr lang="pl-PL" sz="1600" dirty="0" smtClean="0"/>
              <a:t>pozwala nam rozliczyć instruktorów pracujących w naszym OSK i wystawić dla nich rachunki. </a:t>
            </a:r>
            <a:r>
              <a:rPr lang="pl-PL" sz="1400" dirty="0" smtClean="0"/>
              <a:t>Listy płac możemy również wydrukować. </a:t>
            </a:r>
            <a:r>
              <a:rPr lang="pl-PL" sz="1600" dirty="0" smtClean="0"/>
              <a:t/>
            </a:r>
            <a:br>
              <a:rPr lang="pl-PL" sz="1600" dirty="0" smtClean="0"/>
            </a:br>
            <a:endParaRPr lang="pl-PL" sz="1600" dirty="0"/>
          </a:p>
        </p:txBody>
      </p:sp>
      <p:pic>
        <p:nvPicPr>
          <p:cNvPr id="3" name="Obraz 2" descr="43.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45</a:t>
            </a:fld>
            <a:endParaRPr lang="pl-PL"/>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274638"/>
            <a:ext cx="8928992" cy="490066"/>
          </a:xfrm>
        </p:spPr>
        <p:txBody>
          <a:bodyPr>
            <a:noAutofit/>
          </a:bodyPr>
          <a:lstStyle/>
          <a:p>
            <a:r>
              <a:rPr lang="pl-PL" sz="1600" dirty="0" smtClean="0"/>
              <a:t>W zakładce „Zaświadczenia” mamy rejestr wszystkich wydanych zaświadczeń przez nasz OSK, oraz inteligentny panel filtrowania, który pomoże wyfiltrować nam zaświadczenia po kategorii, numerze książki, instruktorze, lub dacie wydania. – bardzo przydatna opcja szczególnie podczas kontroli w OSK.</a:t>
            </a:r>
            <a:br>
              <a:rPr lang="pl-PL" sz="1600" dirty="0" smtClean="0"/>
            </a:br>
            <a:endParaRPr lang="pl-PL" sz="1600" dirty="0"/>
          </a:p>
        </p:txBody>
      </p:sp>
      <p:pic>
        <p:nvPicPr>
          <p:cNvPr id="3" name="Obraz 2" descr="44.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46</a:t>
            </a:fld>
            <a:endParaRPr lang="pl-PL"/>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490066"/>
          </a:xfrm>
        </p:spPr>
        <p:txBody>
          <a:bodyPr>
            <a:noAutofit/>
          </a:bodyPr>
          <a:lstStyle/>
          <a:p>
            <a:r>
              <a:rPr lang="pl-PL" sz="1600" dirty="0" smtClean="0"/>
              <a:t>Zakładka: „Książka Ewidencji” </a:t>
            </a:r>
            <a:r>
              <a:rPr lang="pl-PL" sz="1600" dirty="0" smtClean="0">
                <a:solidFill>
                  <a:srgbClr val="FF0000"/>
                </a:solidFill>
              </a:rPr>
              <a:t>PROWADZONA NA BIEŻĄCO I AUTOMATYCZNIE przez aplikację </a:t>
            </a:r>
            <a:r>
              <a:rPr lang="pl-PL" sz="1600" dirty="0" smtClean="0"/>
              <a:t>pozwala nam na kontrolowanie zapisów dotyczących wszystkich kursantów w naszej szkole jazdy. Możemy ją oczywiście filtrować i drukować i w każdym momencie przesłać, lub przedstawić urzędnikowi kontrolującemu nasz OSK.</a:t>
            </a:r>
            <a:br>
              <a:rPr lang="pl-PL" sz="1600" dirty="0" smtClean="0"/>
            </a:br>
            <a:endParaRPr lang="pl-PL" sz="1600" dirty="0"/>
          </a:p>
        </p:txBody>
      </p:sp>
      <p:pic>
        <p:nvPicPr>
          <p:cNvPr id="3" name="Obraz 2" descr="45.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47</a:t>
            </a:fld>
            <a:endParaRPr lang="pl-PL"/>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Zakładka „Druki” zawiera wszelkie potrzebne druki do pracy w naszym OSK. Każda szkoła może również dodawać swoje dokumenty, które są jej potrzebne.</a:t>
            </a:r>
            <a:br>
              <a:rPr lang="pl-PL" sz="1600" dirty="0" smtClean="0"/>
            </a:br>
            <a:endParaRPr lang="pl-PL" sz="1600" dirty="0"/>
          </a:p>
        </p:txBody>
      </p:sp>
      <p:pic>
        <p:nvPicPr>
          <p:cNvPr id="3" name="Obraz 2" descr="46.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48</a:t>
            </a:fld>
            <a:endParaRPr lang="pl-PL"/>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Program do obsługi szkoły jazdy zawiera również pocztę e-mail, poprzez którą w szybki sposób i </a:t>
            </a:r>
            <a:r>
              <a:rPr lang="pl-PL" sz="1600" b="1" dirty="0" smtClean="0"/>
              <a:t>niezależny od serwerów pocztowych </a:t>
            </a:r>
            <a:r>
              <a:rPr lang="pl-PL" sz="1600" dirty="0" smtClean="0"/>
              <a:t>możemy kontaktować się z instruktorami, bądź kursantami naszej szkoły jazdy.</a:t>
            </a:r>
            <a:br>
              <a:rPr lang="pl-PL" sz="1600" dirty="0" smtClean="0"/>
            </a:br>
            <a:endParaRPr lang="pl-PL" sz="1600" dirty="0"/>
          </a:p>
        </p:txBody>
      </p:sp>
      <p:pic>
        <p:nvPicPr>
          <p:cNvPr id="3" name="Obraz 2" descr="47.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49</a:t>
            </a:fld>
            <a:endParaRPr lang="pl-PL"/>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457200" y="274638"/>
            <a:ext cx="8229600" cy="490066"/>
          </a:xfrm>
        </p:spPr>
        <p:txBody>
          <a:bodyPr>
            <a:normAutofit fontScale="90000"/>
          </a:bodyPr>
          <a:lstStyle/>
          <a:p>
            <a:r>
              <a:rPr lang="pl-PL" sz="1600" dirty="0" smtClean="0"/>
              <a:t>Poniższe okno przedstawia poprawnie</a:t>
            </a:r>
            <a:r>
              <a:rPr lang="pl-PL" sz="1600" baseline="0" dirty="0" smtClean="0"/>
              <a:t> wprowadzone dane do wszystkich pól wymaganych podczas rejestracji.</a:t>
            </a:r>
            <a:r>
              <a:rPr lang="pl-PL" sz="1600" dirty="0" smtClean="0"/>
              <a:t/>
            </a:r>
            <a:br>
              <a:rPr lang="pl-PL" sz="1600" dirty="0" smtClean="0"/>
            </a:br>
            <a:endParaRPr lang="pl-PL" sz="1600" dirty="0"/>
          </a:p>
        </p:txBody>
      </p:sp>
      <p:pic>
        <p:nvPicPr>
          <p:cNvPr id="4" name="Obraz 3" descr="4.jpg"/>
          <p:cNvPicPr>
            <a:picLocks noChangeAspect="1"/>
          </p:cNvPicPr>
          <p:nvPr/>
        </p:nvPicPr>
        <p:blipFill>
          <a:blip r:embed="rId3" cstate="print"/>
          <a:stretch>
            <a:fillRect/>
          </a:stretch>
        </p:blipFill>
        <p:spPr>
          <a:xfrm>
            <a:off x="0" y="791965"/>
            <a:ext cx="9144000" cy="6093419"/>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5</a:t>
            </a:fld>
            <a:endParaRPr lang="pl-PL"/>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34082"/>
          </a:xfrm>
        </p:spPr>
        <p:txBody>
          <a:bodyPr>
            <a:normAutofit fontScale="90000"/>
          </a:bodyPr>
          <a:lstStyle/>
          <a:p>
            <a:r>
              <a:rPr lang="pl-PL" sz="1600" dirty="0" smtClean="0"/>
              <a:t>W programie pocztowym mamy również edytowalne szablony z komunikatami, które aplikacja automatycznie wyśle do naszych kursantów, przypominające im o płatnościach, terminie jazd bądź terminie egzaminu.</a:t>
            </a:r>
            <a:br>
              <a:rPr lang="pl-PL" sz="1600" dirty="0" smtClean="0"/>
            </a:br>
            <a:endParaRPr lang="pl-PL" sz="1600" dirty="0"/>
          </a:p>
        </p:txBody>
      </p:sp>
      <p:pic>
        <p:nvPicPr>
          <p:cNvPr id="3" name="Obraz 2" descr="48.jpg"/>
          <p:cNvPicPr>
            <a:picLocks noChangeAspect="1"/>
          </p:cNvPicPr>
          <p:nvPr/>
        </p:nvPicPr>
        <p:blipFill>
          <a:blip r:embed="rId3" cstate="print"/>
          <a:stretch>
            <a:fillRect/>
          </a:stretch>
        </p:blipFill>
        <p:spPr>
          <a:xfrm>
            <a:off x="0" y="929343"/>
            <a:ext cx="9144000" cy="5956041"/>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50</a:t>
            </a:fld>
            <a:endParaRPr lang="pl-PL"/>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1052736"/>
            <a:ext cx="8435280" cy="2146250"/>
          </a:xfrm>
        </p:spPr>
        <p:txBody>
          <a:bodyPr>
            <a:noAutofit/>
          </a:bodyPr>
          <a:lstStyle/>
          <a:p>
            <a:r>
              <a:rPr lang="pl-PL" sz="6000" dirty="0" smtClean="0"/>
              <a:t>Życzymy udanej pracy z</a:t>
            </a:r>
            <a:br>
              <a:rPr lang="pl-PL" sz="6000" dirty="0" smtClean="0"/>
            </a:br>
            <a:r>
              <a:rPr lang="pl-PL" sz="6000" dirty="0" smtClean="0"/>
              <a:t>Aplikacją </a:t>
            </a:r>
            <a:br>
              <a:rPr lang="pl-PL" sz="6000" dirty="0" smtClean="0"/>
            </a:br>
            <a:r>
              <a:rPr lang="pl-PL" sz="6000" dirty="0" smtClean="0"/>
              <a:t>do </a:t>
            </a:r>
            <a:r>
              <a:rPr lang="pl-PL" sz="6000" dirty="0" smtClean="0"/>
              <a:t>O</a:t>
            </a:r>
            <a:r>
              <a:rPr lang="pl-PL" sz="6000" dirty="0" smtClean="0"/>
              <a:t>bsługi </a:t>
            </a:r>
            <a:r>
              <a:rPr lang="pl-PL" sz="6000" dirty="0" smtClean="0"/>
              <a:t>S</a:t>
            </a:r>
            <a:r>
              <a:rPr lang="pl-PL" sz="6000" dirty="0" smtClean="0"/>
              <a:t>zkoły </a:t>
            </a:r>
            <a:r>
              <a:rPr lang="pl-PL" sz="6000" dirty="0" smtClean="0"/>
              <a:t>J</a:t>
            </a:r>
            <a:r>
              <a:rPr lang="pl-PL" sz="6000" dirty="0" smtClean="0"/>
              <a:t>azdy</a:t>
            </a:r>
            <a:endParaRPr lang="pl-PL" sz="6000" dirty="0"/>
          </a:p>
        </p:txBody>
      </p:sp>
      <p:sp>
        <p:nvSpPr>
          <p:cNvPr id="4" name="pole tekstowe 3"/>
          <p:cNvSpPr txBox="1"/>
          <p:nvPr/>
        </p:nvSpPr>
        <p:spPr>
          <a:xfrm>
            <a:off x="6012160" y="4581128"/>
            <a:ext cx="2578398" cy="369332"/>
          </a:xfrm>
          <a:prstGeom prst="rect">
            <a:avLst/>
          </a:prstGeom>
          <a:noFill/>
        </p:spPr>
        <p:txBody>
          <a:bodyPr wrap="none" rtlCol="0">
            <a:spAutoFit/>
          </a:bodyPr>
          <a:lstStyle/>
          <a:p>
            <a:r>
              <a:rPr lang="pl-PL" dirty="0" smtClean="0"/>
              <a:t>Zespół redakcyjny Portalu</a:t>
            </a:r>
            <a:endParaRPr lang="pl-PL" dirty="0"/>
          </a:p>
        </p:txBody>
      </p:sp>
      <p:pic>
        <p:nvPicPr>
          <p:cNvPr id="5" name="Obraz 4" descr="logo TP - 2014png.png"/>
          <p:cNvPicPr>
            <a:picLocks noChangeAspect="1"/>
          </p:cNvPicPr>
          <p:nvPr/>
        </p:nvPicPr>
        <p:blipFill>
          <a:blip r:embed="rId2" cstate="print"/>
          <a:stretch>
            <a:fillRect/>
          </a:stretch>
        </p:blipFill>
        <p:spPr>
          <a:xfrm>
            <a:off x="6660232" y="5013176"/>
            <a:ext cx="1397145" cy="1183604"/>
          </a:xfrm>
          <a:prstGeom prst="rect">
            <a:avLst/>
          </a:prstGeom>
        </p:spPr>
      </p:pic>
      <p:sp>
        <p:nvSpPr>
          <p:cNvPr id="6" name="pole tekstowe 5"/>
          <p:cNvSpPr txBox="1"/>
          <p:nvPr/>
        </p:nvSpPr>
        <p:spPr>
          <a:xfrm>
            <a:off x="1331640" y="6453336"/>
            <a:ext cx="6437468" cy="369332"/>
          </a:xfrm>
          <a:prstGeom prst="rect">
            <a:avLst/>
          </a:prstGeom>
          <a:noFill/>
        </p:spPr>
        <p:txBody>
          <a:bodyPr wrap="none" rtlCol="0">
            <a:spAutoFit/>
          </a:bodyPr>
          <a:lstStyle/>
          <a:p>
            <a:r>
              <a:rPr lang="pl-PL" dirty="0" smtClean="0">
                <a:solidFill>
                  <a:srgbClr val="FF0000"/>
                </a:solidFill>
              </a:rPr>
              <a:t>Portal </a:t>
            </a:r>
            <a:r>
              <a:rPr lang="pl-PL" dirty="0" err="1" smtClean="0">
                <a:solidFill>
                  <a:srgbClr val="FF0000"/>
                </a:solidFill>
              </a:rPr>
              <a:t>TwojePrawko</a:t>
            </a:r>
            <a:r>
              <a:rPr lang="pl-PL" dirty="0" smtClean="0">
                <a:solidFill>
                  <a:srgbClr val="FF0000"/>
                </a:solidFill>
              </a:rPr>
              <a:t>: Kielce ul. Paderewskiego 14 tel. 0-602 309 181</a:t>
            </a:r>
            <a:endParaRPr lang="pl-PL" dirty="0">
              <a:solidFill>
                <a:srgbClr val="FF0000"/>
              </a:solidFill>
            </a:endParaRPr>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51</a:t>
            </a:fld>
            <a:endParaRPr lang="pl-PL"/>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Dlaczego warto zarejestrować swoją szkołę jazdy na portalu?</a:t>
            </a:r>
            <a:endParaRPr lang="pl-PL" dirty="0"/>
          </a:p>
        </p:txBody>
      </p:sp>
      <p:sp>
        <p:nvSpPr>
          <p:cNvPr id="4" name="pole tekstowe 3"/>
          <p:cNvSpPr txBox="1"/>
          <p:nvPr/>
        </p:nvSpPr>
        <p:spPr>
          <a:xfrm>
            <a:off x="611560" y="5067181"/>
            <a:ext cx="8229048" cy="954107"/>
          </a:xfrm>
          <a:prstGeom prst="rect">
            <a:avLst/>
          </a:prstGeom>
          <a:noFill/>
        </p:spPr>
        <p:txBody>
          <a:bodyPr wrap="none" rtlCol="0">
            <a:spAutoFit/>
          </a:bodyPr>
          <a:lstStyle/>
          <a:p>
            <a:pPr algn="ctr"/>
            <a:r>
              <a:rPr lang="pl-PL" sz="2800" dirty="0" smtClean="0"/>
              <a:t>Jeżeli jesteś zainteresowany odpowiedzią na to pytanie </a:t>
            </a:r>
          </a:p>
          <a:p>
            <a:pPr algn="ctr"/>
            <a:r>
              <a:rPr lang="pl-PL" sz="2800" dirty="0" smtClean="0"/>
              <a:t>obejrzyj dalszą część prezentacji</a:t>
            </a:r>
            <a:endParaRPr lang="pl-PL" sz="2800" dirty="0"/>
          </a:p>
        </p:txBody>
      </p:sp>
      <p:pic>
        <p:nvPicPr>
          <p:cNvPr id="5" name="Obraz 4" descr="logo TP - 2014png.png"/>
          <p:cNvPicPr>
            <a:picLocks noChangeAspect="1"/>
          </p:cNvPicPr>
          <p:nvPr/>
        </p:nvPicPr>
        <p:blipFill>
          <a:blip r:embed="rId2" cstate="print"/>
          <a:stretch>
            <a:fillRect/>
          </a:stretch>
        </p:blipFill>
        <p:spPr>
          <a:xfrm>
            <a:off x="2882074" y="1700808"/>
            <a:ext cx="3274102" cy="2773684"/>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52</a:t>
            </a:fld>
            <a:endParaRPr lang="pl-PL"/>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Każda szkoła która funkcjonuje na Portalu </a:t>
            </a:r>
            <a:r>
              <a:rPr lang="pl-PL" sz="1600" dirty="0" err="1" smtClean="0"/>
              <a:t>TwojePrawko</a:t>
            </a:r>
            <a:r>
              <a:rPr lang="pl-PL" sz="1600" dirty="0" smtClean="0"/>
              <a:t> może zamieścić swoją reklamę </a:t>
            </a:r>
            <a:r>
              <a:rPr lang="pl-PL" sz="1600" dirty="0" err="1" smtClean="0"/>
              <a:t>premium</a:t>
            </a:r>
            <a:r>
              <a:rPr lang="pl-PL" sz="1600" dirty="0" smtClean="0"/>
              <a:t> na pierwszej stronie portalu w tzw. </a:t>
            </a:r>
            <a:r>
              <a:rPr lang="pl-PL" sz="1600" dirty="0" err="1" smtClean="0"/>
              <a:t>slajderze</a:t>
            </a:r>
            <a:r>
              <a:rPr lang="pl-PL" sz="1600" dirty="0" smtClean="0"/>
              <a:t>, w którym reklamy szkół przewijają się na bieżąco. Kursant po kliknięciu w wybraną reklamę może od razu zapisać się na kurs w wybranej szkole.</a:t>
            </a:r>
            <a:br>
              <a:rPr lang="pl-PL" sz="1600" dirty="0" smtClean="0"/>
            </a:br>
            <a:endParaRPr lang="pl-PL" sz="1600" dirty="0"/>
          </a:p>
        </p:txBody>
      </p:sp>
      <p:pic>
        <p:nvPicPr>
          <p:cNvPr id="5" name="Obraz 4" descr="49.jpg"/>
          <p:cNvPicPr>
            <a:picLocks noChangeAspect="1"/>
          </p:cNvPicPr>
          <p:nvPr/>
        </p:nvPicPr>
        <p:blipFill>
          <a:blip r:embed="rId3" cstate="print"/>
          <a:stretch>
            <a:fillRect/>
          </a:stretch>
        </p:blipFill>
        <p:spPr>
          <a:xfrm>
            <a:off x="0" y="791965"/>
            <a:ext cx="9144000" cy="6093419"/>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53</a:t>
            </a:fld>
            <a:endParaRPr lang="pl-PL"/>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274638"/>
            <a:ext cx="8712968" cy="490066"/>
          </a:xfrm>
        </p:spPr>
        <p:txBody>
          <a:bodyPr>
            <a:normAutofit fontScale="90000"/>
          </a:bodyPr>
          <a:lstStyle/>
          <a:p>
            <a:r>
              <a:rPr lang="pl-PL" sz="1600" dirty="0" smtClean="0"/>
              <a:t>Poniższe okno przedstawia widok który kursant zobaczy po kliknięciu reklamy wybranej szkoły w </a:t>
            </a:r>
            <a:r>
              <a:rPr lang="pl-PL" sz="1600" dirty="0" err="1" smtClean="0"/>
              <a:t>slajderze</a:t>
            </a:r>
            <a:r>
              <a:rPr lang="pl-PL" sz="1600" dirty="0" smtClean="0"/>
              <a:t>. Korzystając z zaznaczonych strzałkami przycisków kursant może zapisać się bezpośrednio do wybranej szkoły jazdy.</a:t>
            </a:r>
            <a:br>
              <a:rPr lang="pl-PL" sz="1600" dirty="0" smtClean="0"/>
            </a:br>
            <a:endParaRPr lang="pl-PL" sz="1600" dirty="0"/>
          </a:p>
        </p:txBody>
      </p:sp>
      <p:pic>
        <p:nvPicPr>
          <p:cNvPr id="4" name="Obraz 3" descr="50.jpg"/>
          <p:cNvPicPr>
            <a:picLocks noChangeAspect="1"/>
          </p:cNvPicPr>
          <p:nvPr/>
        </p:nvPicPr>
        <p:blipFill>
          <a:blip r:embed="rId3" cstate="print"/>
          <a:stretch>
            <a:fillRect/>
          </a:stretch>
        </p:blipFill>
        <p:spPr>
          <a:xfrm>
            <a:off x="0" y="791965"/>
            <a:ext cx="9144000" cy="6093419"/>
          </a:xfrm>
          <a:prstGeom prst="rect">
            <a:avLst/>
          </a:prstGeom>
        </p:spPr>
      </p:pic>
      <p:sp>
        <p:nvSpPr>
          <p:cNvPr id="5" name="Strzałka w prawo 4"/>
          <p:cNvSpPr/>
          <p:nvPr/>
        </p:nvSpPr>
        <p:spPr>
          <a:xfrm rot="10800000">
            <a:off x="7236296" y="3933056"/>
            <a:ext cx="720080"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prawo 5"/>
          <p:cNvSpPr/>
          <p:nvPr/>
        </p:nvSpPr>
        <p:spPr>
          <a:xfrm rot="10800000">
            <a:off x="7236296" y="4365104"/>
            <a:ext cx="720080"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54</a:t>
            </a:fld>
            <a:endParaRPr lang="pl-PL"/>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Do wybranej szkoły kursant może się zapisać również poprzez naciśnięcie przycisku </a:t>
            </a:r>
            <a:r>
              <a:rPr lang="pl-PL" sz="1600" dirty="0" smtClean="0"/>
              <a:t>Więcej </a:t>
            </a:r>
            <a:r>
              <a:rPr lang="pl-PL" sz="1600" dirty="0" smtClean="0"/>
              <a:t>na </a:t>
            </a:r>
            <a:r>
              <a:rPr lang="pl-PL" sz="1600" dirty="0" smtClean="0"/>
              <a:t>liście: </a:t>
            </a:r>
            <a:r>
              <a:rPr lang="pl-PL" sz="1600" dirty="0" smtClean="0"/>
              <a:t>„Szczególnie polecanych Szkół Jazdy</a:t>
            </a:r>
            <a:r>
              <a:rPr lang="pl-PL" sz="1600" dirty="0" smtClean="0"/>
              <a:t>”. </a:t>
            </a:r>
            <a:r>
              <a:rPr lang="pl-PL" sz="1600" u="sng" dirty="0" smtClean="0"/>
              <a:t>Jeżeli szkoła nie ma statusu szczególnie polecanej - kursant nie może się do niej zapisać poprzez Portal.</a:t>
            </a:r>
            <a:r>
              <a:rPr lang="pl-PL" sz="1600" dirty="0" smtClean="0"/>
              <a:t/>
            </a:r>
            <a:br>
              <a:rPr lang="pl-PL" sz="1600" dirty="0" smtClean="0"/>
            </a:br>
            <a:endParaRPr lang="pl-PL" sz="1600" dirty="0"/>
          </a:p>
        </p:txBody>
      </p:sp>
      <p:pic>
        <p:nvPicPr>
          <p:cNvPr id="4" name="Obraz 3" descr="51.jpg"/>
          <p:cNvPicPr>
            <a:picLocks noChangeAspect="1"/>
          </p:cNvPicPr>
          <p:nvPr/>
        </p:nvPicPr>
        <p:blipFill>
          <a:blip r:embed="rId3" cstate="print"/>
          <a:stretch>
            <a:fillRect/>
          </a:stretch>
        </p:blipFill>
        <p:spPr>
          <a:xfrm>
            <a:off x="0" y="791965"/>
            <a:ext cx="9144000" cy="6093419"/>
          </a:xfrm>
          <a:prstGeom prst="rect">
            <a:avLst/>
          </a:prstGeom>
        </p:spPr>
      </p:pic>
      <p:sp>
        <p:nvSpPr>
          <p:cNvPr id="5" name="Strzałka w prawo 4"/>
          <p:cNvSpPr/>
          <p:nvPr/>
        </p:nvSpPr>
        <p:spPr>
          <a:xfrm>
            <a:off x="323528" y="2852936"/>
            <a:ext cx="1152128" cy="576064"/>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Nawias klamrowy otwierający 5"/>
          <p:cNvSpPr/>
          <p:nvPr/>
        </p:nvSpPr>
        <p:spPr>
          <a:xfrm>
            <a:off x="1547664" y="1412776"/>
            <a:ext cx="360040" cy="338437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55</a:t>
            </a:fld>
            <a:endParaRPr lang="pl-PL"/>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Po wpisaniu nazwy miasta w wyszukiwarce kursant od razu otrzymuje listę szkół jazdy a w niej … (zobacz następny slajd)</a:t>
            </a:r>
            <a:br>
              <a:rPr lang="pl-PL" sz="1600" dirty="0" smtClean="0"/>
            </a:br>
            <a:endParaRPr lang="pl-PL" sz="1600" dirty="0"/>
          </a:p>
        </p:txBody>
      </p:sp>
      <p:pic>
        <p:nvPicPr>
          <p:cNvPr id="4" name="Obraz 3" descr="52.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56</a:t>
            </a:fld>
            <a:endParaRPr lang="pl-PL"/>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Lista „Szczególnie Polecanych Szkół Jazdy”. </a:t>
            </a:r>
            <a:r>
              <a:rPr lang="pl-PL" sz="1600" dirty="0" smtClean="0">
                <a:solidFill>
                  <a:srgbClr val="FF0000"/>
                </a:solidFill>
              </a:rPr>
              <a:t>WARTO BYĆ NA TEJ LIŚCIE - PONIEWAŻ DAJE NAM TO DOSTĘP DO NOWYCH KURSANTÓW, którzy jak pokazują statystyki chętniej wybierają takie szkoły jazdy.</a:t>
            </a:r>
            <a:br>
              <a:rPr lang="pl-PL" sz="1600" dirty="0" smtClean="0">
                <a:solidFill>
                  <a:srgbClr val="FF0000"/>
                </a:solidFill>
              </a:rPr>
            </a:br>
            <a:endParaRPr lang="pl-PL" sz="1600" dirty="0"/>
          </a:p>
        </p:txBody>
      </p:sp>
      <p:pic>
        <p:nvPicPr>
          <p:cNvPr id="4" name="Obraz 3" descr="53.jpg"/>
          <p:cNvPicPr>
            <a:picLocks noChangeAspect="1"/>
          </p:cNvPicPr>
          <p:nvPr/>
        </p:nvPicPr>
        <p:blipFill>
          <a:blip r:embed="rId3" cstate="print"/>
          <a:stretch>
            <a:fillRect/>
          </a:stretch>
        </p:blipFill>
        <p:spPr>
          <a:xfrm>
            <a:off x="0" y="791965"/>
            <a:ext cx="9144000" cy="6093419"/>
          </a:xfrm>
          <a:prstGeom prst="rect">
            <a:avLst/>
          </a:prstGeom>
        </p:spPr>
      </p:pic>
      <p:sp>
        <p:nvSpPr>
          <p:cNvPr id="5" name="Strzałka w prawo 4"/>
          <p:cNvSpPr/>
          <p:nvPr/>
        </p:nvSpPr>
        <p:spPr>
          <a:xfrm>
            <a:off x="755576" y="1916832"/>
            <a:ext cx="792088" cy="43204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57</a:t>
            </a:fld>
            <a:endParaRPr lang="pl-PL"/>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276872"/>
            <a:ext cx="8229600" cy="1143000"/>
          </a:xfrm>
        </p:spPr>
        <p:txBody>
          <a:bodyPr>
            <a:normAutofit fontScale="90000"/>
          </a:bodyPr>
          <a:lstStyle/>
          <a:p>
            <a:r>
              <a:rPr lang="pl-PL" dirty="0" smtClean="0"/>
              <a:t>Poniżej prezentujemy 4 kroki które</a:t>
            </a:r>
            <a:br>
              <a:rPr lang="pl-PL" dirty="0" smtClean="0"/>
            </a:br>
            <a:r>
              <a:rPr lang="pl-PL" dirty="0" smtClean="0"/>
              <a:t>musi wykonać kursant aby zapisać się</a:t>
            </a:r>
            <a:br>
              <a:rPr lang="pl-PL" dirty="0" smtClean="0"/>
            </a:br>
            <a:r>
              <a:rPr lang="pl-PL" dirty="0" smtClean="0"/>
              <a:t>na kurs prawa jazdy do wybranej szkoły jazdy z listy </a:t>
            </a:r>
            <a:br>
              <a:rPr lang="pl-PL" dirty="0" smtClean="0"/>
            </a:br>
            <a:r>
              <a:rPr lang="pl-PL" dirty="0" smtClean="0"/>
              <a:t>„Szczególnie Polecanych Szkół Jazdy”</a:t>
            </a:r>
            <a:endParaRPr lang="pl-PL" dirty="0"/>
          </a:p>
        </p:txBody>
      </p:sp>
      <p:sp>
        <p:nvSpPr>
          <p:cNvPr id="4" name="Symbol zastępczy numeru slajdu 3"/>
          <p:cNvSpPr>
            <a:spLocks noGrp="1"/>
          </p:cNvSpPr>
          <p:nvPr>
            <p:ph type="sldNum" sz="quarter" idx="12"/>
          </p:nvPr>
        </p:nvSpPr>
        <p:spPr/>
        <p:txBody>
          <a:bodyPr/>
          <a:lstStyle/>
          <a:p>
            <a:fld id="{414AD32C-471C-4639-B92A-7A3B1AEDE50C}" type="slidenum">
              <a:rPr lang="pl-PL" smtClean="0"/>
              <a:pPr/>
              <a:t>58</a:t>
            </a:fld>
            <a:endParaRPr lang="pl-PL"/>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62272"/>
            <a:ext cx="8229600" cy="1143000"/>
          </a:xfrm>
        </p:spPr>
        <p:txBody>
          <a:bodyPr>
            <a:normAutofit/>
          </a:bodyPr>
          <a:lstStyle/>
          <a:p>
            <a:r>
              <a:rPr lang="pl-PL" sz="1600" dirty="0" smtClean="0"/>
              <a:t>Kursant wybiera </a:t>
            </a:r>
            <a:r>
              <a:rPr lang="pl-PL" sz="1600" dirty="0" smtClean="0"/>
              <a:t>Szkołę Jazdy ze </a:t>
            </a:r>
            <a:r>
              <a:rPr lang="pl-PL" sz="1600" dirty="0" err="1" smtClean="0"/>
              <a:t>slajdera</a:t>
            </a:r>
            <a:r>
              <a:rPr lang="pl-PL" sz="1600" dirty="0" smtClean="0"/>
              <a:t>, </a:t>
            </a:r>
            <a:r>
              <a:rPr lang="pl-PL" sz="1600" dirty="0" smtClean="0"/>
              <a:t>lub z listy szczególnie polecanych szkół</a:t>
            </a:r>
            <a:br>
              <a:rPr lang="pl-PL" sz="1600" dirty="0" smtClean="0"/>
            </a:br>
            <a:endParaRPr lang="pl-PL" sz="1600" dirty="0"/>
          </a:p>
        </p:txBody>
      </p:sp>
      <p:pic>
        <p:nvPicPr>
          <p:cNvPr id="5" name="Obraz 4" descr="49.jpg"/>
          <p:cNvPicPr>
            <a:picLocks noChangeAspect="1"/>
          </p:cNvPicPr>
          <p:nvPr/>
        </p:nvPicPr>
        <p:blipFill>
          <a:blip r:embed="rId3" cstate="print"/>
          <a:stretch>
            <a:fillRect/>
          </a:stretch>
        </p:blipFill>
        <p:spPr>
          <a:xfrm>
            <a:off x="-1" y="526368"/>
            <a:ext cx="5328313" cy="3550704"/>
          </a:xfrm>
          <a:prstGeom prst="rect">
            <a:avLst/>
          </a:prstGeom>
        </p:spPr>
      </p:pic>
      <p:pic>
        <p:nvPicPr>
          <p:cNvPr id="7" name="Obraz 6" descr="51.jpg"/>
          <p:cNvPicPr>
            <a:picLocks noChangeAspect="1"/>
          </p:cNvPicPr>
          <p:nvPr/>
        </p:nvPicPr>
        <p:blipFill>
          <a:blip r:embed="rId4" cstate="print"/>
          <a:stretch>
            <a:fillRect/>
          </a:stretch>
        </p:blipFill>
        <p:spPr>
          <a:xfrm>
            <a:off x="3849170" y="3356992"/>
            <a:ext cx="5294829" cy="3528392"/>
          </a:xfrm>
          <a:prstGeom prst="rect">
            <a:avLst/>
          </a:prstGeom>
        </p:spPr>
      </p:pic>
      <p:sp>
        <p:nvSpPr>
          <p:cNvPr id="8" name="Strzałka w prawo 7"/>
          <p:cNvSpPr/>
          <p:nvPr/>
        </p:nvSpPr>
        <p:spPr>
          <a:xfrm rot="10800000">
            <a:off x="8100392" y="4653136"/>
            <a:ext cx="720080"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prawo 8"/>
          <p:cNvSpPr/>
          <p:nvPr/>
        </p:nvSpPr>
        <p:spPr>
          <a:xfrm>
            <a:off x="323528" y="2636912"/>
            <a:ext cx="720080"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numeru slajdu 9"/>
          <p:cNvSpPr>
            <a:spLocks noGrp="1"/>
          </p:cNvSpPr>
          <p:nvPr>
            <p:ph type="sldNum" sz="quarter" idx="12"/>
          </p:nvPr>
        </p:nvSpPr>
        <p:spPr/>
        <p:txBody>
          <a:bodyPr/>
          <a:lstStyle/>
          <a:p>
            <a:fld id="{414AD32C-471C-4639-B92A-7A3B1AEDE50C}" type="slidenum">
              <a:rPr lang="pl-PL" smtClean="0"/>
              <a:pPr/>
              <a:t>59</a:t>
            </a:fld>
            <a:endParaRPr lang="pl-PL"/>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Autofit/>
          </a:bodyPr>
          <a:lstStyle/>
          <a:p>
            <a:r>
              <a:rPr lang="pl-PL" sz="1600" dirty="0" smtClean="0"/>
              <a:t>Poniższe okno przedstawia widok po utworzeniu konta użytkownika. Kolejnym</a:t>
            </a:r>
            <a:r>
              <a:rPr lang="pl-PL" sz="1600" baseline="0" dirty="0" smtClean="0"/>
              <a:t> krokiem jest odebranie wiadomości aktywacyjnej e-mail w poczcie internetowej.</a:t>
            </a:r>
            <a:r>
              <a:rPr lang="pl-PL" sz="1600" dirty="0" smtClean="0"/>
              <a:t/>
            </a:r>
            <a:br>
              <a:rPr lang="pl-PL" sz="1600" dirty="0" smtClean="0"/>
            </a:br>
            <a:endParaRPr lang="pl-PL" sz="1600" dirty="0"/>
          </a:p>
        </p:txBody>
      </p:sp>
      <p:pic>
        <p:nvPicPr>
          <p:cNvPr id="3" name="Obraz 2" descr="5.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6</a:t>
            </a:fld>
            <a:endParaRPr lang="pl-PL"/>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8256"/>
            <a:ext cx="8229600" cy="1143000"/>
          </a:xfrm>
        </p:spPr>
        <p:txBody>
          <a:bodyPr>
            <a:normAutofit/>
          </a:bodyPr>
          <a:lstStyle/>
          <a:p>
            <a:r>
              <a:rPr lang="pl-PL" sz="1600" dirty="0" smtClean="0"/>
              <a:t>Następnie wybiera kategorię, oraz datę rozpoczęcia kursu – automatycznie zostaje mu podany koszt </a:t>
            </a:r>
            <a:r>
              <a:rPr lang="pl-PL" sz="1600" dirty="0" smtClean="0"/>
              <a:t>kursu w wybranej szkole jazdy. Po naciśnięciu zapisz…</a:t>
            </a:r>
            <a:r>
              <a:rPr lang="pl-PL" sz="1600" dirty="0" smtClean="0"/>
              <a:t/>
            </a:r>
            <a:br>
              <a:rPr lang="pl-PL" sz="1600" dirty="0" smtClean="0"/>
            </a:br>
            <a:endParaRPr lang="pl-PL" sz="1600" dirty="0"/>
          </a:p>
        </p:txBody>
      </p:sp>
      <p:pic>
        <p:nvPicPr>
          <p:cNvPr id="4" name="Obraz 3" descr="55.jpg"/>
          <p:cNvPicPr>
            <a:picLocks noChangeAspect="1"/>
          </p:cNvPicPr>
          <p:nvPr/>
        </p:nvPicPr>
        <p:blipFill>
          <a:blip r:embed="rId3" cstate="print"/>
          <a:stretch>
            <a:fillRect/>
          </a:stretch>
        </p:blipFill>
        <p:spPr>
          <a:xfrm>
            <a:off x="0" y="764581"/>
            <a:ext cx="9144000" cy="6093419"/>
          </a:xfrm>
          <a:prstGeom prst="rect">
            <a:avLst/>
          </a:prstGeom>
        </p:spPr>
      </p:pic>
      <p:sp>
        <p:nvSpPr>
          <p:cNvPr id="5" name="Strzałka w prawo 4"/>
          <p:cNvSpPr/>
          <p:nvPr/>
        </p:nvSpPr>
        <p:spPr>
          <a:xfrm rot="10800000">
            <a:off x="7236296" y="3789040"/>
            <a:ext cx="1296144" cy="50405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60</a:t>
            </a:fld>
            <a:endParaRPr lang="pl-PL"/>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62074"/>
          </a:xfrm>
        </p:spPr>
        <p:txBody>
          <a:bodyPr>
            <a:normAutofit fontScale="90000"/>
          </a:bodyPr>
          <a:lstStyle/>
          <a:p>
            <a:r>
              <a:rPr lang="pl-PL" sz="1600" dirty="0" smtClean="0"/>
              <a:t>…otwiera mu się okno „Płatności” gdzie musi uzupełnić dane </a:t>
            </a:r>
            <a:r>
              <a:rPr lang="pl-PL" sz="1600" dirty="0" err="1" smtClean="0"/>
              <a:t>tele-adresowe</a:t>
            </a:r>
            <a:r>
              <a:rPr lang="pl-PL" sz="1600" dirty="0" smtClean="0"/>
              <a:t> i nacisnąć przycisk „Potwierdzam”</a:t>
            </a:r>
            <a:br>
              <a:rPr lang="pl-PL" sz="1600" dirty="0" smtClean="0"/>
            </a:br>
            <a:endParaRPr lang="pl-PL" sz="1600" dirty="0"/>
          </a:p>
        </p:txBody>
      </p:sp>
      <p:pic>
        <p:nvPicPr>
          <p:cNvPr id="4" name="Obraz 3" descr="56.jpg"/>
          <p:cNvPicPr>
            <a:picLocks noChangeAspect="1"/>
          </p:cNvPicPr>
          <p:nvPr/>
        </p:nvPicPr>
        <p:blipFill>
          <a:blip r:embed="rId3" cstate="print"/>
          <a:stretch>
            <a:fillRect/>
          </a:stretch>
        </p:blipFill>
        <p:spPr>
          <a:xfrm>
            <a:off x="0" y="864096"/>
            <a:ext cx="9143999" cy="6021288"/>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61</a:t>
            </a:fld>
            <a:endParaRPr lang="pl-PL"/>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490066"/>
          </a:xfrm>
        </p:spPr>
        <p:txBody>
          <a:bodyPr>
            <a:normAutofit fontScale="90000"/>
          </a:bodyPr>
          <a:lstStyle/>
          <a:p>
            <a:r>
              <a:rPr lang="pl-PL" sz="1600" dirty="0" smtClean="0"/>
              <a:t>W ostatnim oknie dokonuje poprzez system „</a:t>
            </a:r>
            <a:r>
              <a:rPr lang="pl-PL" sz="1600" dirty="0" err="1" smtClean="0"/>
              <a:t>dotpay</a:t>
            </a:r>
            <a:r>
              <a:rPr lang="pl-PL" sz="1600" dirty="0" smtClean="0"/>
              <a:t>” zapłaty za wybrany kurs. Pieniądze automatycznie wędrują do wybranej Szkoły Jazdy a kursant otrzymuje na maila potwierdzenie zapisu i zaproszenie od Szkoły Jazdy na rozpoczęcie szkolenia.</a:t>
            </a:r>
            <a:br>
              <a:rPr lang="pl-PL" sz="1600" dirty="0" smtClean="0"/>
            </a:br>
            <a:endParaRPr lang="pl-PL" sz="1600" dirty="0"/>
          </a:p>
        </p:txBody>
      </p:sp>
      <p:pic>
        <p:nvPicPr>
          <p:cNvPr id="4" name="Obraz 3" descr="57.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62</a:t>
            </a:fld>
            <a:endParaRPr lang="pl-PL"/>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2430016"/>
            <a:ext cx="8229600" cy="1143000"/>
          </a:xfrm>
        </p:spPr>
        <p:txBody>
          <a:bodyPr>
            <a:noAutofit/>
          </a:bodyPr>
          <a:lstStyle/>
          <a:p>
            <a:r>
              <a:rPr lang="pl-PL" sz="4800" dirty="0" smtClean="0"/>
              <a:t>Oprócz kursu Podstawowego</a:t>
            </a:r>
            <a:br>
              <a:rPr lang="pl-PL" sz="4800" dirty="0" smtClean="0"/>
            </a:br>
            <a:r>
              <a:rPr lang="pl-PL" sz="4800" dirty="0" smtClean="0"/>
              <a:t>kursant może również poprzez </a:t>
            </a:r>
            <a:br>
              <a:rPr lang="pl-PL" sz="4800" dirty="0" smtClean="0"/>
            </a:br>
            <a:r>
              <a:rPr lang="pl-PL" sz="4800" dirty="0" smtClean="0"/>
              <a:t>Portal </a:t>
            </a:r>
            <a:r>
              <a:rPr lang="pl-PL" sz="4800" dirty="0" err="1" smtClean="0"/>
              <a:t>TwojePrawko</a:t>
            </a:r>
            <a:r>
              <a:rPr lang="pl-PL" sz="4800" dirty="0" smtClean="0"/>
              <a:t/>
            </a:r>
            <a:br>
              <a:rPr lang="pl-PL" sz="4800" dirty="0" smtClean="0"/>
            </a:br>
            <a:r>
              <a:rPr lang="pl-PL" sz="4800" dirty="0" smtClean="0"/>
              <a:t>wykupić </a:t>
            </a:r>
            <a:br>
              <a:rPr lang="pl-PL" sz="4800" dirty="0" smtClean="0"/>
            </a:br>
            <a:r>
              <a:rPr lang="pl-PL" sz="4800" dirty="0" smtClean="0"/>
              <a:t>Szkolenie Uzupełniające </a:t>
            </a:r>
            <a:endParaRPr lang="pl-PL" sz="4800" dirty="0"/>
          </a:p>
        </p:txBody>
      </p:sp>
      <p:sp>
        <p:nvSpPr>
          <p:cNvPr id="4" name="Symbol zastępczy numeru slajdu 3"/>
          <p:cNvSpPr>
            <a:spLocks noGrp="1"/>
          </p:cNvSpPr>
          <p:nvPr>
            <p:ph type="sldNum" sz="quarter" idx="12"/>
          </p:nvPr>
        </p:nvSpPr>
        <p:spPr/>
        <p:txBody>
          <a:bodyPr/>
          <a:lstStyle/>
          <a:p>
            <a:fld id="{414AD32C-471C-4639-B92A-7A3B1AEDE50C}" type="slidenum">
              <a:rPr lang="pl-PL" smtClean="0"/>
              <a:pPr/>
              <a:t>63</a:t>
            </a:fld>
            <a:endParaRPr lang="pl-PL"/>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18058"/>
          </a:xfrm>
        </p:spPr>
        <p:txBody>
          <a:bodyPr>
            <a:normAutofit fontScale="90000"/>
          </a:bodyPr>
          <a:lstStyle/>
          <a:p>
            <a:r>
              <a:rPr lang="pl-PL" sz="1600" dirty="0" smtClean="0"/>
              <a:t>Kursant wybiera Szkołę Jazdy ze </a:t>
            </a:r>
            <a:r>
              <a:rPr lang="pl-PL" sz="1600" dirty="0" err="1" smtClean="0"/>
              <a:t>slajdera</a:t>
            </a:r>
            <a:r>
              <a:rPr lang="pl-PL" sz="1600" dirty="0" smtClean="0"/>
              <a:t>, lub z listy szczególnie polecanych </a:t>
            </a:r>
            <a:r>
              <a:rPr lang="pl-PL" sz="1600" dirty="0" smtClean="0"/>
              <a:t>szkół  -następnie naciska przycisk : „Wykup Szkolenie Uzupełniające”</a:t>
            </a:r>
            <a:endParaRPr lang="pl-PL" sz="1600" dirty="0"/>
          </a:p>
        </p:txBody>
      </p:sp>
      <p:pic>
        <p:nvPicPr>
          <p:cNvPr id="5" name="Obraz 4" descr="58.jpg"/>
          <p:cNvPicPr>
            <a:picLocks noChangeAspect="1"/>
          </p:cNvPicPr>
          <p:nvPr/>
        </p:nvPicPr>
        <p:blipFill>
          <a:blip r:embed="rId3" cstate="print"/>
          <a:stretch>
            <a:fillRect/>
          </a:stretch>
        </p:blipFill>
        <p:spPr>
          <a:xfrm>
            <a:off x="0" y="764581"/>
            <a:ext cx="9144000" cy="6093419"/>
          </a:xfrm>
          <a:prstGeom prst="rect">
            <a:avLst/>
          </a:prstGeom>
        </p:spPr>
      </p:pic>
      <p:sp>
        <p:nvSpPr>
          <p:cNvPr id="6" name="Strzałka w prawo 5"/>
          <p:cNvSpPr/>
          <p:nvPr/>
        </p:nvSpPr>
        <p:spPr>
          <a:xfrm rot="10800000">
            <a:off x="7164288" y="4221087"/>
            <a:ext cx="1296144" cy="50405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64</a:t>
            </a:fld>
            <a:endParaRPr lang="pl-PL"/>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88640"/>
            <a:ext cx="8229600" cy="648072"/>
          </a:xfrm>
        </p:spPr>
        <p:txBody>
          <a:bodyPr>
            <a:normAutofit fontScale="90000"/>
          </a:bodyPr>
          <a:lstStyle/>
          <a:p>
            <a:r>
              <a:rPr lang="pl-PL" sz="1600" dirty="0" smtClean="0"/>
              <a:t>Po wybraniu kategorii prawa jazdy i daty otwiera mu się kalendarz z dostępnymi godzinami instruktora w którym zaznacza interesujące go godziny (kolor niebieski) i naciska przycisk – „Dodaj”</a:t>
            </a:r>
            <a:br>
              <a:rPr lang="pl-PL" sz="1600" dirty="0" smtClean="0"/>
            </a:br>
            <a:endParaRPr lang="pl-PL" sz="1600" dirty="0"/>
          </a:p>
        </p:txBody>
      </p:sp>
      <p:pic>
        <p:nvPicPr>
          <p:cNvPr id="4" name="Obraz 3" descr="59.jpg"/>
          <p:cNvPicPr>
            <a:picLocks noChangeAspect="1"/>
          </p:cNvPicPr>
          <p:nvPr/>
        </p:nvPicPr>
        <p:blipFill>
          <a:blip r:embed="rId3" cstate="print"/>
          <a:stretch>
            <a:fillRect/>
          </a:stretch>
        </p:blipFill>
        <p:spPr>
          <a:xfrm>
            <a:off x="0" y="791965"/>
            <a:ext cx="9144000" cy="6093419"/>
          </a:xfrm>
          <a:prstGeom prst="rect">
            <a:avLst/>
          </a:prstGeom>
        </p:spPr>
      </p:pic>
      <p:sp>
        <p:nvSpPr>
          <p:cNvPr id="5" name="Elipsa 4"/>
          <p:cNvSpPr/>
          <p:nvPr/>
        </p:nvSpPr>
        <p:spPr>
          <a:xfrm>
            <a:off x="4788024" y="5013176"/>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65</a:t>
            </a:fld>
            <a:endParaRPr lang="pl-PL"/>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Automatycznie otrzymuje informację od Aplikacji o zarezerwowanych godzinach i kwocie do zapłaty. Po naciśnięciu przycisku zapisz…</a:t>
            </a:r>
            <a:br>
              <a:rPr lang="pl-PL" sz="1600" dirty="0" smtClean="0"/>
            </a:br>
            <a:endParaRPr lang="pl-PL" sz="1600" dirty="0"/>
          </a:p>
        </p:txBody>
      </p:sp>
      <p:pic>
        <p:nvPicPr>
          <p:cNvPr id="4" name="Obraz 3" descr="60.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66</a:t>
            </a:fld>
            <a:endParaRPr lang="pl-PL"/>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62074"/>
          </a:xfrm>
        </p:spPr>
        <p:txBody>
          <a:bodyPr>
            <a:normAutofit fontScale="90000"/>
          </a:bodyPr>
          <a:lstStyle/>
          <a:p>
            <a:r>
              <a:rPr lang="pl-PL" sz="1600" dirty="0" smtClean="0"/>
              <a:t>…otwiera mu się okno „Płatności” gdzie musi uzupełnić dane </a:t>
            </a:r>
            <a:r>
              <a:rPr lang="pl-PL" sz="1600" dirty="0" err="1" smtClean="0"/>
              <a:t>tele-adresowe</a:t>
            </a:r>
            <a:r>
              <a:rPr lang="pl-PL" sz="1600" dirty="0" smtClean="0"/>
              <a:t> i nacisnąć przycisk „Potwierdzam” </a:t>
            </a:r>
            <a:br>
              <a:rPr lang="pl-PL" sz="1600" dirty="0" smtClean="0"/>
            </a:br>
            <a:endParaRPr lang="pl-PL" sz="1600" dirty="0"/>
          </a:p>
        </p:txBody>
      </p:sp>
      <p:pic>
        <p:nvPicPr>
          <p:cNvPr id="4" name="Obraz 3" descr="61.jpg"/>
          <p:cNvPicPr>
            <a:picLocks noChangeAspect="1"/>
          </p:cNvPicPr>
          <p:nvPr/>
        </p:nvPicPr>
        <p:blipFill>
          <a:blip r:embed="rId3" cstate="print"/>
          <a:stretch>
            <a:fillRect/>
          </a:stretch>
        </p:blipFill>
        <p:spPr>
          <a:xfrm>
            <a:off x="0" y="864898"/>
            <a:ext cx="9144000" cy="6020486"/>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67</a:t>
            </a:fld>
            <a:endParaRPr lang="pl-PL"/>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W ostatnim oknie dokonuje poprzez system „</a:t>
            </a:r>
            <a:r>
              <a:rPr lang="pl-PL" sz="1600" dirty="0" err="1" smtClean="0"/>
              <a:t>dotpay</a:t>
            </a:r>
            <a:r>
              <a:rPr lang="pl-PL" sz="1600" dirty="0" smtClean="0"/>
              <a:t>” zapłaty za </a:t>
            </a:r>
            <a:r>
              <a:rPr lang="pl-PL" sz="1600" dirty="0" smtClean="0"/>
              <a:t>zarezerwowane godziny. </a:t>
            </a:r>
            <a:r>
              <a:rPr lang="pl-PL" sz="1600" dirty="0" smtClean="0"/>
              <a:t>Pieniądze automatycznie wędrują do wybranej Szkoły Jazdy a kursant otrzymuje na maila potwierdzenie </a:t>
            </a:r>
            <a:r>
              <a:rPr lang="pl-PL" sz="1600" dirty="0" smtClean="0"/>
              <a:t>rezerwacji i zaproszenie </a:t>
            </a:r>
            <a:r>
              <a:rPr lang="pl-PL" sz="1600" dirty="0" smtClean="0"/>
              <a:t>od Szkoły Jazdy na </a:t>
            </a:r>
            <a:r>
              <a:rPr lang="pl-PL" sz="1600" dirty="0" smtClean="0"/>
              <a:t>zarezerwowane jazdy.</a:t>
            </a:r>
            <a:r>
              <a:rPr lang="pl-PL" sz="1600" dirty="0" smtClean="0"/>
              <a:t/>
            </a:r>
            <a:br>
              <a:rPr lang="pl-PL" sz="1600" dirty="0" smtClean="0"/>
            </a:br>
            <a:endParaRPr lang="pl-PL" sz="1600" dirty="0"/>
          </a:p>
        </p:txBody>
      </p:sp>
      <p:pic>
        <p:nvPicPr>
          <p:cNvPr id="4" name="Obraz 3" descr="62.jpg"/>
          <p:cNvPicPr>
            <a:picLocks noChangeAspect="1"/>
          </p:cNvPicPr>
          <p:nvPr/>
        </p:nvPicPr>
        <p:blipFill>
          <a:blip r:embed="rId2"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68</a:t>
            </a:fld>
            <a:endParaRPr lang="pl-PL"/>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2646040"/>
            <a:ext cx="8229600" cy="1143000"/>
          </a:xfrm>
        </p:spPr>
        <p:txBody>
          <a:bodyPr>
            <a:noAutofit/>
          </a:bodyPr>
          <a:lstStyle/>
          <a:p>
            <a:r>
              <a:rPr lang="pl-PL" sz="4000" dirty="0" smtClean="0"/>
              <a:t>Na </a:t>
            </a:r>
            <a:br>
              <a:rPr lang="pl-PL" sz="4000" dirty="0" smtClean="0"/>
            </a:br>
            <a:r>
              <a:rPr lang="pl-PL" sz="4000" dirty="0" smtClean="0"/>
              <a:t>Portalu </a:t>
            </a:r>
            <a:r>
              <a:rPr lang="pl-PL" sz="4000" dirty="0" err="1" smtClean="0"/>
              <a:t>TwojePrawko</a:t>
            </a:r>
            <a:r>
              <a:rPr lang="pl-PL" sz="4000" dirty="0" smtClean="0"/>
              <a:t/>
            </a:r>
            <a:br>
              <a:rPr lang="pl-PL" sz="4000" dirty="0" smtClean="0"/>
            </a:br>
            <a:r>
              <a:rPr lang="pl-PL" sz="4000" dirty="0" smtClean="0"/>
              <a:t>kursant może również uczyć się teorii w systemie </a:t>
            </a:r>
            <a:r>
              <a:rPr lang="pl-PL" sz="4000" dirty="0" smtClean="0">
                <a:solidFill>
                  <a:srgbClr val="FF0000"/>
                </a:solidFill>
              </a:rPr>
              <a:t>e-learning</a:t>
            </a:r>
            <a:r>
              <a:rPr lang="pl-PL" sz="4000" dirty="0" smtClean="0"/>
              <a:t/>
            </a:r>
            <a:br>
              <a:rPr lang="pl-PL" sz="4000" dirty="0" smtClean="0"/>
            </a:br>
            <a:r>
              <a:rPr lang="pl-PL" sz="4000" dirty="0" smtClean="0"/>
              <a:t>oraz ćwiczyć rozwiązywanie oficjalnych </a:t>
            </a:r>
            <a:r>
              <a:rPr lang="pl-PL" sz="4000" u="sng" dirty="0" smtClean="0"/>
              <a:t>testów egzaminacyjnych</a:t>
            </a:r>
            <a:endParaRPr lang="pl-PL" sz="4000" u="sng" dirty="0"/>
          </a:p>
        </p:txBody>
      </p:sp>
      <p:sp>
        <p:nvSpPr>
          <p:cNvPr id="4" name="Symbol zastępczy numeru slajdu 3"/>
          <p:cNvSpPr>
            <a:spLocks noGrp="1"/>
          </p:cNvSpPr>
          <p:nvPr>
            <p:ph type="sldNum" sz="quarter" idx="12"/>
          </p:nvPr>
        </p:nvSpPr>
        <p:spPr/>
        <p:txBody>
          <a:bodyPr/>
          <a:lstStyle/>
          <a:p>
            <a:fld id="{414AD32C-471C-4639-B92A-7A3B1AEDE50C}" type="slidenum">
              <a:rPr lang="pl-PL" smtClean="0"/>
              <a:pPr/>
              <a:t>69</a:t>
            </a:fld>
            <a:endParaRPr lang="pl-PL"/>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34082"/>
          </a:xfrm>
        </p:spPr>
        <p:txBody>
          <a:bodyPr>
            <a:normAutofit/>
          </a:bodyPr>
          <a:lstStyle/>
          <a:p>
            <a:r>
              <a:rPr lang="pl-PL" sz="1600" dirty="0" smtClean="0"/>
              <a:t>Po odebraniu wiadomości e-mail należy kliknąć w podany link aby aktywować</a:t>
            </a:r>
            <a:r>
              <a:rPr lang="pl-PL" sz="1600" baseline="0" dirty="0" smtClean="0"/>
              <a:t> konto użytkownika.</a:t>
            </a:r>
            <a:r>
              <a:rPr lang="pl-PL" sz="1600" dirty="0" smtClean="0"/>
              <a:t/>
            </a:r>
            <a:br>
              <a:rPr lang="pl-PL" sz="1600" dirty="0" smtClean="0"/>
            </a:br>
            <a:endParaRPr lang="pl-PL" sz="1600" dirty="0"/>
          </a:p>
        </p:txBody>
      </p:sp>
      <p:pic>
        <p:nvPicPr>
          <p:cNvPr id="3" name="Obraz 2" descr="6.jpg"/>
          <p:cNvPicPr>
            <a:picLocks noChangeAspect="1"/>
          </p:cNvPicPr>
          <p:nvPr/>
        </p:nvPicPr>
        <p:blipFill>
          <a:blip r:embed="rId3" cstate="print"/>
          <a:stretch>
            <a:fillRect/>
          </a:stretch>
        </p:blipFill>
        <p:spPr>
          <a:xfrm>
            <a:off x="0" y="836713"/>
            <a:ext cx="9144000" cy="6048672"/>
          </a:xfrm>
          <a:prstGeom prst="rect">
            <a:avLst/>
          </a:prstGeom>
        </p:spPr>
      </p:pic>
      <p:sp>
        <p:nvSpPr>
          <p:cNvPr id="4" name="Elipsa 3"/>
          <p:cNvSpPr/>
          <p:nvPr/>
        </p:nvSpPr>
        <p:spPr>
          <a:xfrm>
            <a:off x="4067944" y="3717032"/>
            <a:ext cx="374441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7</a:t>
            </a:fld>
            <a:endParaRPr lang="pl-PL"/>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274638"/>
            <a:ext cx="8784976" cy="490066"/>
          </a:xfrm>
        </p:spPr>
        <p:txBody>
          <a:bodyPr>
            <a:normAutofit fontScale="90000"/>
          </a:bodyPr>
          <a:lstStyle/>
          <a:p>
            <a:r>
              <a:rPr lang="pl-PL" sz="1600" dirty="0" smtClean="0"/>
              <a:t>W Strefie Kursanta – nasz kursant może wybrać szkolenie teoretyczne (e-learning), lub egzamin państwowy (e-testy</a:t>
            </a:r>
            <a:r>
              <a:rPr lang="pl-PL" sz="1600" dirty="0" smtClean="0"/>
              <a:t>) – po kliknięciu w naukę lub egzamin…</a:t>
            </a:r>
            <a:r>
              <a:rPr lang="pl-PL" sz="1600" dirty="0" smtClean="0"/>
              <a:t/>
            </a:r>
            <a:br>
              <a:rPr lang="pl-PL" sz="1600" dirty="0" smtClean="0"/>
            </a:br>
            <a:endParaRPr lang="pl-PL" sz="1600" dirty="0"/>
          </a:p>
        </p:txBody>
      </p:sp>
      <p:pic>
        <p:nvPicPr>
          <p:cNvPr id="4" name="Obraz 3" descr="63.jpg"/>
          <p:cNvPicPr>
            <a:picLocks noChangeAspect="1"/>
          </p:cNvPicPr>
          <p:nvPr/>
        </p:nvPicPr>
        <p:blipFill>
          <a:blip r:embed="rId3" cstate="print"/>
          <a:stretch>
            <a:fillRect/>
          </a:stretch>
        </p:blipFill>
        <p:spPr>
          <a:xfrm>
            <a:off x="0" y="791965"/>
            <a:ext cx="9144000" cy="6093419"/>
          </a:xfrm>
          <a:prstGeom prst="rect">
            <a:avLst/>
          </a:prstGeom>
        </p:spPr>
      </p:pic>
      <p:sp>
        <p:nvSpPr>
          <p:cNvPr id="5" name="Strzałka w prawo 4"/>
          <p:cNvSpPr/>
          <p:nvPr/>
        </p:nvSpPr>
        <p:spPr>
          <a:xfrm>
            <a:off x="683568" y="4005064"/>
            <a:ext cx="1224136" cy="14401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70</a:t>
            </a:fld>
            <a:endParaRPr lang="pl-PL"/>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…zostanie przeniesiony do kolejnego okna w którym wybiera to co go interesuje</a:t>
            </a:r>
            <a:br>
              <a:rPr lang="pl-PL" sz="1600" dirty="0" smtClean="0"/>
            </a:br>
            <a:endParaRPr lang="pl-PL" sz="1600" dirty="0"/>
          </a:p>
        </p:txBody>
      </p:sp>
      <p:pic>
        <p:nvPicPr>
          <p:cNvPr id="4" name="Obraz 3" descr="64.jpg"/>
          <p:cNvPicPr>
            <a:picLocks noChangeAspect="1"/>
          </p:cNvPicPr>
          <p:nvPr/>
        </p:nvPicPr>
        <p:blipFill>
          <a:blip r:embed="rId3" cstate="print"/>
          <a:stretch>
            <a:fillRect/>
          </a:stretch>
        </p:blipFill>
        <p:spPr>
          <a:xfrm>
            <a:off x="0" y="791965"/>
            <a:ext cx="9144000" cy="6093419"/>
          </a:xfrm>
          <a:prstGeom prst="rect">
            <a:avLst/>
          </a:prstGeom>
        </p:spPr>
      </p:pic>
      <p:sp>
        <p:nvSpPr>
          <p:cNvPr id="5" name="Strzałka w prawo 4"/>
          <p:cNvSpPr/>
          <p:nvPr/>
        </p:nvSpPr>
        <p:spPr>
          <a:xfrm>
            <a:off x="1475656" y="5877272"/>
            <a:ext cx="360040"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prawo 5"/>
          <p:cNvSpPr/>
          <p:nvPr/>
        </p:nvSpPr>
        <p:spPr>
          <a:xfrm rot="16200000">
            <a:off x="3635896" y="6237312"/>
            <a:ext cx="360040"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numeru slajdu 6"/>
          <p:cNvSpPr>
            <a:spLocks noGrp="1"/>
          </p:cNvSpPr>
          <p:nvPr>
            <p:ph type="sldNum" sz="quarter" idx="12"/>
          </p:nvPr>
        </p:nvSpPr>
        <p:spPr/>
        <p:txBody>
          <a:bodyPr/>
          <a:lstStyle/>
          <a:p>
            <a:fld id="{414AD32C-471C-4639-B92A-7A3B1AEDE50C}" type="slidenum">
              <a:rPr lang="pl-PL" smtClean="0"/>
              <a:pPr/>
              <a:t>71</a:t>
            </a:fld>
            <a:endParaRPr lang="pl-PL"/>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Następnie wybiera kategorię kursu (e-learning) którego teorię chce poznać lub … </a:t>
            </a:r>
            <a:br>
              <a:rPr lang="pl-PL" sz="1600" dirty="0" smtClean="0"/>
            </a:br>
            <a:endParaRPr lang="pl-PL" sz="1600" dirty="0"/>
          </a:p>
        </p:txBody>
      </p:sp>
      <p:pic>
        <p:nvPicPr>
          <p:cNvPr id="5" name="Obraz 4" descr="65.jpg"/>
          <p:cNvPicPr>
            <a:picLocks noChangeAspect="1"/>
          </p:cNvPicPr>
          <p:nvPr/>
        </p:nvPicPr>
        <p:blipFill>
          <a:blip r:embed="rId3" cstate="print"/>
          <a:stretch>
            <a:fillRect/>
          </a:stretch>
        </p:blipFill>
        <p:spPr>
          <a:xfrm>
            <a:off x="0" y="791965"/>
            <a:ext cx="9144000" cy="6093419"/>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72</a:t>
            </a:fld>
            <a:endParaRPr lang="pl-PL"/>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 wybiera Testy z Oficjalnymi Pytaniami Egzaminacyjnymi konkretnej </a:t>
            </a:r>
            <a:r>
              <a:rPr lang="pl-PL" sz="1600" dirty="0" smtClean="0"/>
              <a:t>kategorii prawa jazdy </a:t>
            </a:r>
            <a:r>
              <a:rPr lang="pl-PL" sz="1600" dirty="0" smtClean="0"/>
              <a:t>i … </a:t>
            </a:r>
            <a:br>
              <a:rPr lang="pl-PL" sz="1600" dirty="0" smtClean="0"/>
            </a:br>
            <a:endParaRPr lang="pl-PL" sz="1600" dirty="0"/>
          </a:p>
        </p:txBody>
      </p:sp>
      <p:pic>
        <p:nvPicPr>
          <p:cNvPr id="4" name="Obraz 3" descr="66.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73</a:t>
            </a:fld>
            <a:endParaRPr lang="pl-PL"/>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…opłaca poprzez system „</a:t>
            </a:r>
            <a:r>
              <a:rPr lang="pl-PL" sz="1600" dirty="0" err="1" smtClean="0"/>
              <a:t>dotpay</a:t>
            </a:r>
            <a:r>
              <a:rPr lang="pl-PL" sz="1600" dirty="0" smtClean="0"/>
              <a:t>” </a:t>
            </a:r>
            <a:r>
              <a:rPr lang="pl-PL" sz="1600" dirty="0" smtClean="0"/>
              <a:t> - kartą </a:t>
            </a:r>
            <a:r>
              <a:rPr lang="pl-PL" sz="1600" dirty="0" smtClean="0"/>
              <a:t>kredytową lub przelewem wybrany kurs (</a:t>
            </a:r>
            <a:r>
              <a:rPr lang="pl-PL" sz="1600" dirty="0" err="1" smtClean="0"/>
              <a:t>e-learnigm</a:t>
            </a:r>
            <a:r>
              <a:rPr lang="pl-PL" sz="1600" dirty="0" smtClean="0"/>
              <a:t>) lub (e-testy). </a:t>
            </a:r>
            <a:r>
              <a:rPr lang="pl-PL" sz="1600" dirty="0" smtClean="0"/>
              <a:t/>
            </a:r>
            <a:br>
              <a:rPr lang="pl-PL" sz="1600" dirty="0" smtClean="0"/>
            </a:br>
            <a:r>
              <a:rPr lang="pl-PL" sz="1600" dirty="0" smtClean="0"/>
              <a:t>Po </a:t>
            </a:r>
            <a:r>
              <a:rPr lang="pl-PL" sz="1600" dirty="0" smtClean="0"/>
              <a:t>opłaceniu od razu uruchamia mu się dostęp i przystępuje do nauki.</a:t>
            </a:r>
            <a:br>
              <a:rPr lang="pl-PL" sz="1600" dirty="0" smtClean="0"/>
            </a:br>
            <a:endParaRPr lang="pl-PL" sz="1600" dirty="0"/>
          </a:p>
        </p:txBody>
      </p:sp>
      <p:pic>
        <p:nvPicPr>
          <p:cNvPr id="5" name="Obraz 4" descr="67.jpg"/>
          <p:cNvPicPr>
            <a:picLocks noChangeAspect="1"/>
          </p:cNvPicPr>
          <p:nvPr/>
        </p:nvPicPr>
        <p:blipFill>
          <a:blip r:embed="rId3" cstate="print"/>
          <a:stretch>
            <a:fillRect/>
          </a:stretch>
        </p:blipFill>
        <p:spPr>
          <a:xfrm>
            <a:off x="0" y="791965"/>
            <a:ext cx="9144000" cy="6093419"/>
          </a:xfrm>
          <a:prstGeom prst="rect">
            <a:avLst/>
          </a:prstGeom>
        </p:spPr>
      </p:pic>
      <p:sp>
        <p:nvSpPr>
          <p:cNvPr id="6" name="Symbol zastępczy numeru slajdu 5"/>
          <p:cNvSpPr>
            <a:spLocks noGrp="1"/>
          </p:cNvSpPr>
          <p:nvPr>
            <p:ph type="sldNum" sz="quarter" idx="12"/>
          </p:nvPr>
        </p:nvSpPr>
        <p:spPr/>
        <p:txBody>
          <a:bodyPr/>
          <a:lstStyle/>
          <a:p>
            <a:fld id="{414AD32C-471C-4639-B92A-7A3B1AEDE50C}" type="slidenum">
              <a:rPr lang="pl-PL" smtClean="0"/>
              <a:pPr/>
              <a:t>74</a:t>
            </a:fld>
            <a:endParaRPr lang="pl-PL"/>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Zapraszamy Szkoły Jazdy do</a:t>
            </a:r>
            <a:br>
              <a:rPr lang="pl-PL" dirty="0" smtClean="0"/>
            </a:br>
            <a:r>
              <a:rPr lang="pl-PL" dirty="0" smtClean="0"/>
              <a:t>rejestracji na portalu</a:t>
            </a:r>
            <a:endParaRPr lang="pl-PL" dirty="0"/>
          </a:p>
        </p:txBody>
      </p:sp>
      <p:sp>
        <p:nvSpPr>
          <p:cNvPr id="3" name="Symbol zastępczy numeru slajdu 2"/>
          <p:cNvSpPr>
            <a:spLocks noGrp="1"/>
          </p:cNvSpPr>
          <p:nvPr>
            <p:ph type="sldNum" sz="quarter" idx="12"/>
          </p:nvPr>
        </p:nvSpPr>
        <p:spPr/>
        <p:txBody>
          <a:bodyPr/>
          <a:lstStyle/>
          <a:p>
            <a:fld id="{414AD32C-471C-4639-B92A-7A3B1AEDE50C}" type="slidenum">
              <a:rPr lang="pl-PL" smtClean="0"/>
              <a:pPr/>
              <a:t>75</a:t>
            </a:fld>
            <a:endParaRPr lang="pl-PL"/>
          </a:p>
        </p:txBody>
      </p:sp>
      <p:pic>
        <p:nvPicPr>
          <p:cNvPr id="4" name="Obraz 3" descr="logo TP - 2014png.png"/>
          <p:cNvPicPr>
            <a:picLocks noChangeAspect="1"/>
          </p:cNvPicPr>
          <p:nvPr/>
        </p:nvPicPr>
        <p:blipFill>
          <a:blip r:embed="rId2" cstate="print"/>
          <a:stretch>
            <a:fillRect/>
          </a:stretch>
        </p:blipFill>
        <p:spPr>
          <a:xfrm>
            <a:off x="2411760" y="1484784"/>
            <a:ext cx="4326499" cy="3665232"/>
          </a:xfrm>
          <a:prstGeom prst="rect">
            <a:avLst/>
          </a:prstGeom>
        </p:spPr>
      </p:pic>
      <p:sp>
        <p:nvSpPr>
          <p:cNvPr id="5" name="Tytuł 1"/>
          <p:cNvSpPr txBox="1">
            <a:spLocks/>
          </p:cNvSpPr>
          <p:nvPr/>
        </p:nvSpPr>
        <p:spPr>
          <a:xfrm>
            <a:off x="539552" y="5229200"/>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4400" dirty="0" smtClean="0">
                <a:latin typeface="+mj-lt"/>
                <a:ea typeface="+mj-ea"/>
                <a:cs typeface="+mj-cs"/>
              </a:rPr>
              <a:t>i</a:t>
            </a:r>
            <a:r>
              <a:rPr kumimoji="0" lang="pl-PL" sz="4400" b="0" i="0" u="none" strike="noStrike" kern="1200" cap="none" spc="0" normalizeH="0" baseline="0" noProof="0" dirty="0" smtClean="0">
                <a:ln>
                  <a:noFill/>
                </a:ln>
                <a:solidFill>
                  <a:schemeClr val="tx1"/>
                </a:solidFill>
                <a:effectLst/>
                <a:uLnTx/>
                <a:uFillTx/>
                <a:latin typeface="+mj-lt"/>
                <a:ea typeface="+mj-ea"/>
                <a:cs typeface="+mj-cs"/>
              </a:rPr>
              <a:t> aktywnego korzystania z jego obszernych zasobów.</a:t>
            </a:r>
            <a:endParaRPr kumimoji="0" lang="pl-PL"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492896"/>
            <a:ext cx="8229600" cy="1143000"/>
          </a:xfrm>
        </p:spPr>
        <p:txBody>
          <a:bodyPr>
            <a:normAutofit fontScale="90000"/>
          </a:bodyPr>
          <a:lstStyle/>
          <a:p>
            <a:r>
              <a:rPr lang="pl-PL" dirty="0" smtClean="0"/>
              <a:t>Jeżeli mieliby Państwo jakieś pytania </a:t>
            </a:r>
            <a:br>
              <a:rPr lang="pl-PL" dirty="0" smtClean="0"/>
            </a:br>
            <a:r>
              <a:rPr lang="pl-PL" dirty="0" smtClean="0"/>
              <a:t>lub potrzebowali by Państwo pomocy</a:t>
            </a:r>
            <a:br>
              <a:rPr lang="pl-PL" dirty="0" smtClean="0"/>
            </a:br>
            <a:r>
              <a:rPr lang="pl-PL" dirty="0" smtClean="0"/>
              <a:t>prosimy o kontakt </a:t>
            </a:r>
            <a:br>
              <a:rPr lang="pl-PL" dirty="0" smtClean="0"/>
            </a:br>
            <a:r>
              <a:rPr lang="pl-PL" dirty="0" smtClean="0"/>
              <a:t>mailowy</a:t>
            </a:r>
            <a:br>
              <a:rPr lang="pl-PL" dirty="0" smtClean="0"/>
            </a:br>
            <a:r>
              <a:rPr lang="pl-PL" u="sng" dirty="0" err="1" smtClean="0">
                <a:solidFill>
                  <a:srgbClr val="FF0000"/>
                </a:solidFill>
              </a:rPr>
              <a:t>biuro@twojeprawko.com.pl</a:t>
            </a:r>
            <a:r>
              <a:rPr lang="pl-PL" u="sng" dirty="0" smtClean="0">
                <a:solidFill>
                  <a:srgbClr val="FF0000"/>
                </a:solidFill>
              </a:rPr>
              <a:t> </a:t>
            </a:r>
            <a:r>
              <a:rPr lang="pl-PL" dirty="0" smtClean="0"/>
              <a:t/>
            </a:r>
            <a:br>
              <a:rPr lang="pl-PL" dirty="0" smtClean="0"/>
            </a:br>
            <a:r>
              <a:rPr lang="pl-PL" dirty="0" smtClean="0"/>
              <a:t>lub telefoniczny pod numerem </a:t>
            </a:r>
            <a:br>
              <a:rPr lang="pl-PL" dirty="0" smtClean="0"/>
            </a:br>
            <a:r>
              <a:rPr lang="pl-PL" dirty="0" smtClean="0">
                <a:solidFill>
                  <a:srgbClr val="FF0000"/>
                </a:solidFill>
              </a:rPr>
              <a:t>telefonu 0-602309181</a:t>
            </a:r>
            <a:endParaRPr lang="pl-PL" dirty="0">
              <a:solidFill>
                <a:srgbClr val="FF0000"/>
              </a:solidFill>
            </a:endParaRPr>
          </a:p>
        </p:txBody>
      </p:sp>
      <p:sp>
        <p:nvSpPr>
          <p:cNvPr id="3" name="Symbol zastępczy numeru slajdu 2"/>
          <p:cNvSpPr>
            <a:spLocks noGrp="1"/>
          </p:cNvSpPr>
          <p:nvPr>
            <p:ph type="sldNum" sz="quarter" idx="12"/>
          </p:nvPr>
        </p:nvSpPr>
        <p:spPr/>
        <p:txBody>
          <a:bodyPr/>
          <a:lstStyle/>
          <a:p>
            <a:fld id="{414AD32C-471C-4639-B92A-7A3B1AEDE50C}" type="slidenum">
              <a:rPr lang="pl-PL" smtClean="0"/>
              <a:pPr/>
              <a:t>76</a:t>
            </a:fld>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Po kliknięciu</a:t>
            </a:r>
            <a:r>
              <a:rPr lang="pl-PL" sz="1600" baseline="0" dirty="0" smtClean="0"/>
              <a:t> linku aktywacyjnego w wiadomości mailowej konto zostanie aktywowane – co potwierdzi stosowny komunikat. Kolejnym krokiem jest kliknięcie przycisku – moje konto</a:t>
            </a:r>
            <a:r>
              <a:rPr lang="pl-PL" sz="1600" dirty="0" smtClean="0"/>
              <a:t/>
            </a:r>
            <a:br>
              <a:rPr lang="pl-PL" sz="1600" dirty="0" smtClean="0"/>
            </a:br>
            <a:endParaRPr lang="pl-PL" sz="1600" dirty="0"/>
          </a:p>
        </p:txBody>
      </p:sp>
      <p:pic>
        <p:nvPicPr>
          <p:cNvPr id="3" name="Obraz 2" descr="7.jpg"/>
          <p:cNvPicPr>
            <a:picLocks noChangeAspect="1"/>
          </p:cNvPicPr>
          <p:nvPr/>
        </p:nvPicPr>
        <p:blipFill>
          <a:blip r:embed="rId3" cstate="print"/>
          <a:stretch>
            <a:fillRect/>
          </a:stretch>
        </p:blipFill>
        <p:spPr>
          <a:xfrm>
            <a:off x="0" y="764704"/>
            <a:ext cx="9144000" cy="6120680"/>
          </a:xfrm>
          <a:prstGeom prst="rect">
            <a:avLst/>
          </a:prstGeom>
        </p:spPr>
      </p:pic>
      <p:sp>
        <p:nvSpPr>
          <p:cNvPr id="4" name="Elipsa 3"/>
          <p:cNvSpPr/>
          <p:nvPr/>
        </p:nvSpPr>
        <p:spPr>
          <a:xfrm>
            <a:off x="6732240" y="980728"/>
            <a:ext cx="79208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numeru slajdu 5"/>
          <p:cNvSpPr>
            <a:spLocks noGrp="1"/>
          </p:cNvSpPr>
          <p:nvPr>
            <p:ph type="sldNum" sz="quarter" idx="12"/>
          </p:nvPr>
        </p:nvSpPr>
        <p:spPr/>
        <p:txBody>
          <a:bodyPr/>
          <a:lstStyle/>
          <a:p>
            <a:fld id="{414AD32C-471C-4639-B92A-7A3B1AEDE50C}" type="slidenum">
              <a:rPr lang="pl-PL" smtClean="0"/>
              <a:pPr/>
              <a:t>8</a:t>
            </a:fld>
            <a:endParaRPr lang="pl-PL"/>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90066"/>
          </a:xfrm>
        </p:spPr>
        <p:txBody>
          <a:bodyPr>
            <a:normAutofit fontScale="90000"/>
          </a:bodyPr>
          <a:lstStyle/>
          <a:p>
            <a:r>
              <a:rPr lang="pl-PL" sz="1600" dirty="0" smtClean="0"/>
              <a:t>Po</a:t>
            </a:r>
            <a:r>
              <a:rPr lang="pl-PL" sz="1600" baseline="0" dirty="0" smtClean="0"/>
              <a:t> kliknięciu w moje konto uzupełniamy dane w poszczególnych zakładkach: kategorie, harmonogram, użytkownicy, dane firmy. Możemy również uzupełnić dane w zakładce</a:t>
            </a:r>
            <a:r>
              <a:rPr lang="pl-PL" sz="1600" dirty="0" smtClean="0"/>
              <a:t>  - Mój profil</a:t>
            </a:r>
            <a:br>
              <a:rPr lang="pl-PL" sz="1600" dirty="0" smtClean="0"/>
            </a:br>
            <a:endParaRPr lang="pl-PL" sz="1600" dirty="0"/>
          </a:p>
        </p:txBody>
      </p:sp>
      <p:pic>
        <p:nvPicPr>
          <p:cNvPr id="3" name="Obraz 2" descr="7a.jpg"/>
          <p:cNvPicPr>
            <a:picLocks noChangeAspect="1"/>
          </p:cNvPicPr>
          <p:nvPr/>
        </p:nvPicPr>
        <p:blipFill>
          <a:blip r:embed="rId3" cstate="print"/>
          <a:stretch>
            <a:fillRect/>
          </a:stretch>
        </p:blipFill>
        <p:spPr>
          <a:xfrm>
            <a:off x="0" y="791965"/>
            <a:ext cx="9144000" cy="6093419"/>
          </a:xfrm>
          <a:prstGeom prst="rect">
            <a:avLst/>
          </a:prstGeom>
        </p:spPr>
      </p:pic>
      <p:sp>
        <p:nvSpPr>
          <p:cNvPr id="5" name="Symbol zastępczy numeru slajdu 4"/>
          <p:cNvSpPr>
            <a:spLocks noGrp="1"/>
          </p:cNvSpPr>
          <p:nvPr>
            <p:ph type="sldNum" sz="quarter" idx="12"/>
          </p:nvPr>
        </p:nvSpPr>
        <p:spPr/>
        <p:txBody>
          <a:bodyPr/>
          <a:lstStyle/>
          <a:p>
            <a:fld id="{414AD32C-471C-4639-B92A-7A3B1AEDE50C}" type="slidenum">
              <a:rPr lang="pl-PL" smtClean="0"/>
              <a:pPr/>
              <a:t>9</a:t>
            </a:fld>
            <a:endParaRPr lang="pl-PL"/>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TotalTime>
  <Words>3922</Words>
  <Application>Microsoft Office PowerPoint</Application>
  <PresentationFormat>Pokaz na ekranie (4:3)</PresentationFormat>
  <Paragraphs>300</Paragraphs>
  <Slides>76</Slides>
  <Notes>67</Notes>
  <HiddenSlides>0</HiddenSlides>
  <MMClips>0</MMClips>
  <ScaleCrop>false</ScaleCrop>
  <HeadingPairs>
    <vt:vector size="4" baseType="variant">
      <vt:variant>
        <vt:lpstr>Motyw</vt:lpstr>
      </vt:variant>
      <vt:variant>
        <vt:i4>1</vt:i4>
      </vt:variant>
      <vt:variant>
        <vt:lpstr>Tytuły slajdów</vt:lpstr>
      </vt:variant>
      <vt:variant>
        <vt:i4>76</vt:i4>
      </vt:variant>
    </vt:vector>
  </HeadingPairs>
  <TitlesOfParts>
    <vt:vector size="77" baseType="lpstr">
      <vt:lpstr>Motyw pakietu Office</vt:lpstr>
      <vt:lpstr>PORADNIK Jak rozpocząć pracę z APLIKACJĄ DO OBSŁUGI SZKOŁY JAZDY na Portalu  </vt:lpstr>
      <vt:lpstr>Na stronie głównej portalu www.twojeprawko.com.pl kliknij w przycisk „zarejestruj się” znajdujący się w górnym prawym rogu. </vt:lpstr>
      <vt:lpstr>W oknie logowania wybieramy zarejestruj się jako OSK </vt:lpstr>
      <vt:lpstr>Prosimy wypełnić wszystkie pola dotyczące rejestracji i danych ośrodka, oraz zaznaczyć akceptację regulaminu i zgodę na przetwarzanie danych  </vt:lpstr>
      <vt:lpstr>Poniższe okno przedstawia poprawnie wprowadzone dane do wszystkich pól wymaganych podczas rejestracji. </vt:lpstr>
      <vt:lpstr>Poniższe okno przedstawia widok po utworzeniu konta użytkownika. Kolejnym krokiem jest odebranie wiadomości aktywacyjnej e-mail w poczcie internetowej. </vt:lpstr>
      <vt:lpstr>Po odebraniu wiadomości e-mail należy kliknąć w podany link aby aktywować konto użytkownika. </vt:lpstr>
      <vt:lpstr>Po kliknięciu linku aktywacyjnego w wiadomości mailowej konto zostanie aktywowane – co potwierdzi stosowny komunikat. Kolejnym krokiem jest kliknięcie przycisku – moje konto </vt:lpstr>
      <vt:lpstr>Po kliknięciu w moje konto uzupełniamy dane w poszczególnych zakładkach: kategorie, harmonogram, użytkownicy, dane firmy. Możemy również uzupełnić dane w zakładce  - Mój profil </vt:lpstr>
      <vt:lpstr>W zakładce kategorie zaznaczamy te kategorie na która nasza szkoła jazdy prowadzi szkolenia.  </vt:lpstr>
      <vt:lpstr>W zakładce harmonogram jazd wprowadzamy godziny w jakich pracują nasi instruktorzy, natomiast na kalendarzu zaznaczamy dni wolne od pracy. </vt:lpstr>
      <vt:lpstr>W zakładce użytkownicy nadajemy uprawnienia poszczególnym użytkownikom naszej aplikacji oraz zaznaczamy zakres uprawnień do poszczególnych opcji programu. </vt:lpstr>
      <vt:lpstr>W zakładce dane firmy prosimy uzupełnić pozostałe pola teleadresowe nie wypełnione podczas rejestracji. Możemy również wstawić logo szkoły jak również możemy zamieścić reklamę szkoły premium wyróżniającą naszą szkołę na pierwszej stronie Portalu. </vt:lpstr>
      <vt:lpstr>Kolejnym krokiem jest uzupełnienie cenników kursów podstawowych i uzupełniających obowiązujących w naszej szkole jazdy.  </vt:lpstr>
      <vt:lpstr>W zakładce instruktorzy uzupełniamy dane teleadresowe kadry instruktorskiej naszej szkoły jazdy, następnie przechodzimy do uprawnień. Należy pamiętać również o wybraniu koloru etykiety dla poszczególnych instruktorów </vt:lpstr>
      <vt:lpstr>W zakładce uprawnienia uzupełniamy numer instruktora, ważność legitymacji i kategorie na jakie może szkolić. </vt:lpstr>
      <vt:lpstr>W poniższym oknie uzupełniamy stawki wynagrodzeń dla konkretnego instruktora – pomoże to później programowi obliczyć wynagrodzenie miesięczne i wystawić rachunek. </vt:lpstr>
      <vt:lpstr>Po dodaniu pierwszego instruktora możemy dodać następnego i następnego... (prosimy powtórzyć procedurę z ostatnich 3 slajdów) </vt:lpstr>
      <vt:lpstr>Kolejnym krokiem jest dodanie pojazdów, które wykorzystujemy do szkoleń w naszej szkole jazdy. Uzupełniamy poszczególne pola – jest to ważne ponieważ na podstawie tych danych aplikacja będzie nam przypominała o zbliżającym się przeglądzie czy też końcu ubezpieczenia. </vt:lpstr>
      <vt:lpstr>Po zapisaniu pojazdu do bazy otrzymujemy dostęp do dwóch zakładek „Naprawy i eksploatacja”, oraz „Tankowania” gdzie możemy zapisywać wszystko to co jest związane z naszym pojazdem. Aplikacja na bieżąco podsumuje nam koszty eksploatacji naszego pojazdu. </vt:lpstr>
      <vt:lpstr>W zakładce tankowania możemy uzupełniać zatankowane paliwo – mamy tu również  wygodne narzędzie filtrowania za którego pomocą możemy się dowiedzieć ile paliwa zatankowaliśmy w np. danym miesiącu. </vt:lpstr>
      <vt:lpstr>Aby móc zapisywać kursantów na jazdy do konkretnych instruktorów musimy ustalić grafiki ich pracy. Służy do tego przycisk – „Generuj” </vt:lpstr>
      <vt:lpstr>Tak wygląda pusty grafik wygenerowany po naciśnięciu w poprzednim kroku przycisku - „Generuj”. Kolejnym krokiem który musimy wykonać jest wypełnienie grafiku jazd. Do jednego pojazdu możemy przydzielić dowolną liczbę obsługujących go instruktorów. </vt:lpstr>
      <vt:lpstr>Poniżej prezentujemy wypełniony (na dwa pierwsze tygodnie Grudnia) grafik jazd dla 3 instruktorów obsługujących Toyotę Yaris nr. 1. Aby wypełnić następne tygodnie  zaznaczamy dowolne godziny w poszczególnych dniach w zależności od dostępności instruktorów </vt:lpstr>
      <vt:lpstr>Zakładka kursy służy do wprowadzania dat rozpoczęcia poszczególnych kursów w szkoły jazdy. Aplikacja automatycznie nada numer kolejnego kursu.  </vt:lpstr>
      <vt:lpstr>W tym momencie mamy już skonfigurowaną całą aplikację do obsługi kursantów w szkole jazdy i możemy zaczynać codzienną pracę. Zaczniemy ją od dodania nowego kursanta. </vt:lpstr>
      <vt:lpstr>Dodając nowego kursanta do naszej szkoły musimy uzupełnić jego dane teleadresowe – przedstawia to część pierwsza widoku – „Dane kursanta i kursu”, oraz musimy wybrać rodzaj kursu na jaki się kursant zapisał – „Podstawowy”’ lub „Uzupełniający” </vt:lpstr>
      <vt:lpstr>Część druga widoku – „Dane kursanta i kursu”, wymaga od nas wybrania kategorii na jaką się kursant zapisuje i numeru kursu, oraz - jeżeli chcemy - udzielamy mu ulgi, lub rabatu od ceny kursu z naszego cennika wpisując jej wysokość do „Podsumowania kosztu kursu”. Na koniec naciskamy „zapisz i przejdź do płatności” </vt:lpstr>
      <vt:lpstr>Jeżeli poprawnie wpisaliśmy wszystkie dane aplikacja potwierdzi nam to komunikatem na zielonym pasku – „Poprawnie zapisano”. W zakładce „Płatności kursanta” możemy zarejestrować wpłaty od kursanta. UWAGA! Wpłaty dokonywane przez naszego kursanta on-line poprzez Portal automatycznie dopisują się do konta kursanta.  </vt:lpstr>
      <vt:lpstr>Poniżej przedstawiamy widok „Dodaj wpłatę”, do którego dostęp uzyskujemy poprzez przycisk „zarejestruj wpłatę” na poprzednim widoku. W tym oknie wybieramy rodzaj dokumentu fiskalnego (domyślnie jest ustawiony paragon), oraz wpisujemy kwotę którą kursant wpłaca, na koniec naciskamy zapisz. </vt:lpstr>
      <vt:lpstr>W zakładce „Płatności kursanta” mamy przedstawione wszelkie informacje o wpłacanych przez kursanta należnościach za kursy podstawowe i uzupełniające. Dodatkowo jeżeli kursant opóźnia się z zapłatą aplikacja automatycznie wysyła mu przypomnienia. </vt:lpstr>
      <vt:lpstr>Poprzez zakładkę „Zaświadczenia i druki” możemy wydrukować naszemu kursantowi kartę jazd, umowę i regulamin, arkusz egzaminacyjny, a na zakończenie kursu możemy wydrukować zaświadczenie. </vt:lpstr>
      <vt:lpstr>Jeżeli już mamy zapisanych kursantów możemy automatycznie nadać im pozycję w książce ewidencji naszego ośrodka. Należy zaznaczyć komu nadajemy pozycję i nacisnąć zaznaczony na czerwono przycisk. </vt:lpstr>
      <vt:lpstr>W zakładce jazdy możemy umawiać kursantów na jazdy. Informacja o umówionej jeździe zostanie wysłana automatycznie do kursanta. Dodatkowo każdy kursant, który zaloguje się na Portalu TwojePrawko, może sam umawiać się na jazdy bez dzwonienia do instruktora i przeszkadzania mu. </vt:lpstr>
      <vt:lpstr>Aby zarezerwować jazdę uzupełniającą wystarczy kliknąć myszą w wybraną godzinę i zapisać pesel kursanta (jeżeli był to kursant z naszej szkoły reszta pól wypełni się automatycznie) i nacisnąć zapisz. Każdy kursant zalogowany na Portalu może sam umawiać się na jazdy on-line bez dzwonienia do instruktora  </vt:lpstr>
      <vt:lpstr>W zakładce „Rezerwacja” mamy podgląd na wolne i zajęte godziny jazdy na każdym pojeździe w szkole jazdy. W tym widoku bardzo łatwo możemy przyjmować nowe rezerwacje od naszych kursantów. </vt:lpstr>
      <vt:lpstr>Zakładka „Realizacja” przedstawia nam zrealizowane godziny jazdy przez wszystkich naszych kursantów. Mamy tu do dyspozycji mechanizmy filtrowania, pozwalające nam wysortować kursantów po kategorii, rodzaju kursu, numerze, czy też nazwisku. Wygodny mechanizm edycji przeniesie nas od razu do konta kursanta (zaznaczony na czerwono) </vt:lpstr>
      <vt:lpstr>W zakładce „Rozliczenie instruktora” mamy na bieżąco podgląd z przejechanych przez instruktora godzin jazd i kilometrów, oraz ze zrealizowanych godzin wykładów.  </vt:lpstr>
      <vt:lpstr>Zakładka „Podsumowanie” podaje nam na bieżąco informacje o: przepracowanych godzinach naszych instruktorów, przejeżdżonych godzinach pojazdów, średniej ilości kilometrów przejechanych z kursantem na jednej lekcji jazdy, zatankowanym paliwie. </vt:lpstr>
      <vt:lpstr>Zakładka kursy pozwala nam dodatkowo po rozpoczęciu zajęć na kursie - wygenerować raport o rozpoczęciu kursu, który każda szkoła musi przesłać do starostwa powiatowego. </vt:lpstr>
      <vt:lpstr>Zakładka „Płatności” zawiera szereg informacji finansowych dotyczących szkoły jazdy. Otwarta zakładka bilans dzienny przedstawia zestawienie przyjętych pieniędzy w dniu 10-12-2014, służy ona m.in. do rozliczenia pracownika z utargu w danym dniu.  </vt:lpstr>
      <vt:lpstr>Zakładka „Bilans całościowy” przedstawia zestawienie przychodów oraz wydatków w całym miesiącu. Możemy się po niej szybko zorientować czy dany miesiąc przyniósł dochód czy stratę. </vt:lpstr>
      <vt:lpstr>Zakładka „Bilans kursów” przedstawia nam bilans poszczególnych kursów w naszym ośrodku szkoleń. </vt:lpstr>
      <vt:lpstr>Zakładka „Płatności kursantów” przedstawia nam wniesione wpłaty przez wszystkich naszych kursantów, oraz ich zaległości wobec OSK. Mamy tu również narzędzie pozwalające bezpośrednio przejść do konta kursanta.  </vt:lpstr>
      <vt:lpstr>Zakładka „Płace” UZUPEŁNIANA AUTOMATYCZNIE pozwala nam rozliczyć instruktorów pracujących w naszym OSK i wystawić dla nich rachunki. Listy płac możemy również wydrukować.  </vt:lpstr>
      <vt:lpstr>W zakładce „Zaświadczenia” mamy rejestr wszystkich wydanych zaświadczeń przez nasz OSK, oraz inteligentny panel filtrowania, który pomoże wyfiltrować nam zaświadczenia po kategorii, numerze książki, instruktorze, lub dacie wydania. – bardzo przydatna opcja szczególnie podczas kontroli w OSK. </vt:lpstr>
      <vt:lpstr>Zakładka: „Książka Ewidencji” PROWADZONA NA BIEŻĄCO I AUTOMATYCZNIE przez aplikację pozwala nam na kontrolowanie zapisów dotyczących wszystkich kursantów w naszej szkole jazdy. Możemy ją oczywiście filtrować i drukować i w każdym momencie przesłać, lub przedstawić urzędnikowi kontrolującemu nasz OSK. </vt:lpstr>
      <vt:lpstr>Zakładka „Druki” zawiera wszelkie potrzebne druki do pracy w naszym OSK. Każda szkoła może również dodawać swoje dokumenty, które są jej potrzebne. </vt:lpstr>
      <vt:lpstr>Program do obsługi szkoły jazdy zawiera również pocztę e-mail, poprzez którą w szybki sposób i niezależny od serwerów pocztowych możemy kontaktować się z instruktorami, bądź kursantami naszej szkoły jazdy. </vt:lpstr>
      <vt:lpstr>W programie pocztowym mamy również edytowalne szablony z komunikatami, które aplikacja automatycznie wyśle do naszych kursantów, przypominające im o płatnościach, terminie jazd bądź terminie egzaminu. </vt:lpstr>
      <vt:lpstr>Życzymy udanej pracy z Aplikacją  do Obsługi Szkoły Jazdy</vt:lpstr>
      <vt:lpstr>Dlaczego warto zarejestrować swoją szkołę jazdy na portalu?</vt:lpstr>
      <vt:lpstr>Każda szkoła która funkcjonuje na Portalu TwojePrawko może zamieścić swoją reklamę premium na pierwszej stronie portalu w tzw. slajderze, w którym reklamy szkół przewijają się na bieżąco. Kursant po kliknięciu w wybraną reklamę może od razu zapisać się na kurs w wybranej szkole. </vt:lpstr>
      <vt:lpstr>Poniższe okno przedstawia widok który kursant zobaczy po kliknięciu reklamy wybranej szkoły w slajderze. Korzystając z zaznaczonych strzałkami przycisków kursant może zapisać się bezpośrednio do wybranej szkoły jazdy. </vt:lpstr>
      <vt:lpstr>Do wybranej szkoły kursant może się zapisać również poprzez naciśnięcie przycisku Więcej na liście: „Szczególnie polecanych Szkół Jazdy”. Jeżeli szkoła nie ma statusu szczególnie polecanej - kursant nie może się do niej zapisać poprzez Portal. </vt:lpstr>
      <vt:lpstr>Po wpisaniu nazwy miasta w wyszukiwarce kursant od razu otrzymuje listę szkół jazdy a w niej … (zobacz następny slajd) </vt:lpstr>
      <vt:lpstr>Lista „Szczególnie Polecanych Szkół Jazdy”. WARTO BYĆ NA TEJ LIŚCIE - PONIEWAŻ DAJE NAM TO DOSTĘP DO NOWYCH KURSANTÓW, którzy jak pokazują statystyki chętniej wybierają takie szkoły jazdy. </vt:lpstr>
      <vt:lpstr>Poniżej prezentujemy 4 kroki które musi wykonać kursant aby zapisać się na kurs prawa jazdy do wybranej szkoły jazdy z listy  „Szczególnie Polecanych Szkół Jazdy”</vt:lpstr>
      <vt:lpstr>Kursant wybiera Szkołę Jazdy ze slajdera, lub z listy szczególnie polecanych szkół </vt:lpstr>
      <vt:lpstr>Następnie wybiera kategorię, oraz datę rozpoczęcia kursu – automatycznie zostaje mu podany koszt kursu w wybranej szkole jazdy. Po naciśnięciu zapisz… </vt:lpstr>
      <vt:lpstr>…otwiera mu się okno „Płatności” gdzie musi uzupełnić dane tele-adresowe i nacisnąć przycisk „Potwierdzam” </vt:lpstr>
      <vt:lpstr>W ostatnim oknie dokonuje poprzez system „dotpay” zapłaty za wybrany kurs. Pieniądze automatycznie wędrują do wybranej Szkoły Jazdy a kursant otrzymuje na maila potwierdzenie zapisu i zaproszenie od Szkoły Jazdy na rozpoczęcie szkolenia. </vt:lpstr>
      <vt:lpstr>Oprócz kursu Podstawowego kursant może również poprzez  Portal TwojePrawko wykupić  Szkolenie Uzupełniające </vt:lpstr>
      <vt:lpstr>Kursant wybiera Szkołę Jazdy ze slajdera, lub z listy szczególnie polecanych szkół  -następnie naciska przycisk : „Wykup Szkolenie Uzupełniające”</vt:lpstr>
      <vt:lpstr>Po wybraniu kategorii prawa jazdy i daty otwiera mu się kalendarz z dostępnymi godzinami instruktora w którym zaznacza interesujące go godziny (kolor niebieski) i naciska przycisk – „Dodaj” </vt:lpstr>
      <vt:lpstr>Automatycznie otrzymuje informację od Aplikacji o zarezerwowanych godzinach i kwocie do zapłaty. Po naciśnięciu przycisku zapisz… </vt:lpstr>
      <vt:lpstr>…otwiera mu się okno „Płatności” gdzie musi uzupełnić dane tele-adresowe i nacisnąć przycisk „Potwierdzam”  </vt:lpstr>
      <vt:lpstr>W ostatnim oknie dokonuje poprzez system „dotpay” zapłaty za zarezerwowane godziny. Pieniądze automatycznie wędrują do wybranej Szkoły Jazdy a kursant otrzymuje na maila potwierdzenie rezerwacji i zaproszenie od Szkoły Jazdy na zarezerwowane jazdy. </vt:lpstr>
      <vt:lpstr>Na  Portalu TwojePrawko kursant może również uczyć się teorii w systemie e-learning oraz ćwiczyć rozwiązywanie oficjalnych testów egzaminacyjnych</vt:lpstr>
      <vt:lpstr>W Strefie Kursanta – nasz kursant może wybrać szkolenie teoretyczne (e-learning), lub egzamin państwowy (e-testy) – po kliknięciu w naukę lub egzamin… </vt:lpstr>
      <vt:lpstr>…zostanie przeniesiony do kolejnego okna w którym wybiera to co go interesuje </vt:lpstr>
      <vt:lpstr>Następnie wybiera kategorię kursu (e-learning) którego teorię chce poznać lub …  </vt:lpstr>
      <vt:lpstr>… wybiera Testy z Oficjalnymi Pytaniami Egzaminacyjnymi konkretnej kategorii prawa jazdy i …  </vt:lpstr>
      <vt:lpstr>…opłaca poprzez system „dotpay”  - kartą kredytową lub przelewem wybrany kurs (e-learnigm) lub (e-testy).  Po opłaceniu od razu uruchamia mu się dostęp i przystępuje do nauki. </vt:lpstr>
      <vt:lpstr>Zapraszamy Szkoły Jazdy do rejestracji na portalu</vt:lpstr>
      <vt:lpstr>Jeżeli mieliby Państwo jakieś pytania  lub potrzebowali by Państwo pomocy prosimy o kontakt  mailowy biuro@twojeprawko.com.pl  lub telefoniczny pod numerem  telefonu 0-602309181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artur</dc:creator>
  <cp:lastModifiedBy>artur</cp:lastModifiedBy>
  <cp:revision>106</cp:revision>
  <dcterms:created xsi:type="dcterms:W3CDTF">2014-12-09T21:49:23Z</dcterms:created>
  <dcterms:modified xsi:type="dcterms:W3CDTF">2014-12-11T20:00:01Z</dcterms:modified>
</cp:coreProperties>
</file>